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97" r:id="rId2"/>
    <p:sldId id="257" r:id="rId3"/>
    <p:sldId id="259" r:id="rId4"/>
    <p:sldId id="261" r:id="rId5"/>
    <p:sldId id="262" r:id="rId6"/>
    <p:sldId id="260" r:id="rId7"/>
    <p:sldId id="284" r:id="rId8"/>
    <p:sldId id="285" r:id="rId9"/>
    <p:sldId id="263" r:id="rId10"/>
    <p:sldId id="286" r:id="rId11"/>
    <p:sldId id="264" r:id="rId12"/>
    <p:sldId id="265" r:id="rId13"/>
    <p:sldId id="287" r:id="rId14"/>
    <p:sldId id="266" r:id="rId15"/>
    <p:sldId id="267" r:id="rId16"/>
    <p:sldId id="268" r:id="rId17"/>
    <p:sldId id="295" r:id="rId18"/>
    <p:sldId id="296" r:id="rId19"/>
    <p:sldId id="269" r:id="rId20"/>
    <p:sldId id="270" r:id="rId21"/>
    <p:sldId id="271" r:id="rId22"/>
    <p:sldId id="294" r:id="rId23"/>
    <p:sldId id="309" r:id="rId24"/>
    <p:sldId id="288" r:id="rId25"/>
    <p:sldId id="272" r:id="rId26"/>
    <p:sldId id="299" r:id="rId27"/>
    <p:sldId id="273" r:id="rId28"/>
    <p:sldId id="300" r:id="rId29"/>
    <p:sldId id="274" r:id="rId30"/>
    <p:sldId id="275" r:id="rId31"/>
    <p:sldId id="301" r:id="rId32"/>
    <p:sldId id="276" r:id="rId33"/>
    <p:sldId id="303" r:id="rId34"/>
    <p:sldId id="291" r:id="rId35"/>
    <p:sldId id="277" r:id="rId36"/>
    <p:sldId id="278" r:id="rId37"/>
    <p:sldId id="279" r:id="rId38"/>
    <p:sldId id="280" r:id="rId39"/>
    <p:sldId id="304" r:id="rId40"/>
    <p:sldId id="282" r:id="rId41"/>
    <p:sldId id="310" r:id="rId42"/>
    <p:sldId id="283" r:id="rId43"/>
    <p:sldId id="305" r:id="rId44"/>
    <p:sldId id="311" r:id="rId45"/>
    <p:sldId id="289" r:id="rId46"/>
    <p:sldId id="30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97"/>
    <p:restoredTop sz="95918"/>
  </p:normalViewPr>
  <p:slideViewPr>
    <p:cSldViewPr snapToGrid="0">
      <p:cViewPr>
        <p:scale>
          <a:sx n="100" d="100"/>
          <a:sy n="100" d="100"/>
        </p:scale>
        <p:origin x="2096"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4EA75D-A83D-4052-80FD-8EC4B6B7C9A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938368AD-A9CD-4AF4-ACDD-FA98752EC522}">
      <dgm:prSet/>
      <dgm:spPr/>
      <dgm:t>
        <a:bodyPr/>
        <a:lstStyle/>
        <a:p>
          <a:r>
            <a:rPr lang="en-US" dirty="0">
              <a:latin typeface="AkayaTelivigala" pitchFamily="2" charset="77"/>
              <a:cs typeface="AkayaTelivigala" pitchFamily="2" charset="77"/>
            </a:rPr>
            <a:t>Neural networks uses logistic function and add hidden layer in the model</a:t>
          </a:r>
        </a:p>
      </dgm:t>
    </dgm:pt>
    <dgm:pt modelId="{A21A8FAF-7E96-47BC-8F8D-B257BE19F2EC}" type="parTrans" cxnId="{E1AC6961-9E23-471B-B125-BF1F042911DD}">
      <dgm:prSet/>
      <dgm:spPr/>
      <dgm:t>
        <a:bodyPr/>
        <a:lstStyle/>
        <a:p>
          <a:endParaRPr lang="en-US"/>
        </a:p>
      </dgm:t>
    </dgm:pt>
    <dgm:pt modelId="{F5A25750-3FB4-498A-9729-A7774A0EC73A}" type="sibTrans" cxnId="{E1AC6961-9E23-471B-B125-BF1F042911DD}">
      <dgm:prSet/>
      <dgm:spPr/>
      <dgm:t>
        <a:bodyPr/>
        <a:lstStyle/>
        <a:p>
          <a:endParaRPr lang="en-US"/>
        </a:p>
      </dgm:t>
    </dgm:pt>
    <dgm:pt modelId="{09CA9202-8623-440C-B64D-0860158F58C8}">
      <dgm:prSet/>
      <dgm:spPr/>
      <dgm:t>
        <a:bodyPr/>
        <a:lstStyle/>
        <a:p>
          <a:r>
            <a:rPr lang="en-US" dirty="0">
              <a:latin typeface="AkayaTelivigala" pitchFamily="2" charset="77"/>
              <a:cs typeface="AkayaTelivigala" pitchFamily="2" charset="77"/>
            </a:rPr>
            <a:t>We have used neural networks with multiple layers and nodes</a:t>
          </a:r>
        </a:p>
      </dgm:t>
    </dgm:pt>
    <dgm:pt modelId="{917238D9-478E-41E9-879A-C1E348347736}" type="parTrans" cxnId="{3871F1CA-A954-4BF4-A857-009961981E72}">
      <dgm:prSet/>
      <dgm:spPr/>
      <dgm:t>
        <a:bodyPr/>
        <a:lstStyle/>
        <a:p>
          <a:endParaRPr lang="en-US"/>
        </a:p>
      </dgm:t>
    </dgm:pt>
    <dgm:pt modelId="{9B36BC70-913E-4105-B893-58AB452EFA19}" type="sibTrans" cxnId="{3871F1CA-A954-4BF4-A857-009961981E72}">
      <dgm:prSet/>
      <dgm:spPr/>
      <dgm:t>
        <a:bodyPr/>
        <a:lstStyle/>
        <a:p>
          <a:endParaRPr lang="en-US"/>
        </a:p>
      </dgm:t>
    </dgm:pt>
    <dgm:pt modelId="{87E62D69-2489-449F-92CA-028A4A49A0F5}">
      <dgm:prSet/>
      <dgm:spPr/>
      <dgm:t>
        <a:bodyPr/>
        <a:lstStyle/>
        <a:p>
          <a:r>
            <a:rPr lang="en-US" dirty="0">
              <a:latin typeface="AkayaTelivigala" pitchFamily="2" charset="77"/>
              <a:cs typeface="AkayaTelivigala" pitchFamily="2" charset="77"/>
            </a:rPr>
            <a:t>Neural network is giving out output for Heating Load and Cooling Load</a:t>
          </a:r>
        </a:p>
      </dgm:t>
    </dgm:pt>
    <dgm:pt modelId="{34C6B248-6DD0-42F4-A224-3C082D5EF7FE}" type="parTrans" cxnId="{791A4001-4A07-423B-BF59-4C47E5714DEC}">
      <dgm:prSet/>
      <dgm:spPr/>
      <dgm:t>
        <a:bodyPr/>
        <a:lstStyle/>
        <a:p>
          <a:endParaRPr lang="en-US"/>
        </a:p>
      </dgm:t>
    </dgm:pt>
    <dgm:pt modelId="{5F67643B-D372-42C8-A40A-7688E4332D24}" type="sibTrans" cxnId="{791A4001-4A07-423B-BF59-4C47E5714DEC}">
      <dgm:prSet/>
      <dgm:spPr/>
      <dgm:t>
        <a:bodyPr/>
        <a:lstStyle/>
        <a:p>
          <a:endParaRPr lang="en-US"/>
        </a:p>
      </dgm:t>
    </dgm:pt>
    <dgm:pt modelId="{44EB3526-40FC-9B41-932D-892D80C5FC95}" type="pres">
      <dgm:prSet presAssocID="{A94EA75D-A83D-4052-80FD-8EC4B6B7C9A3}" presName="hierChild1" presStyleCnt="0">
        <dgm:presLayoutVars>
          <dgm:chPref val="1"/>
          <dgm:dir/>
          <dgm:animOne val="branch"/>
          <dgm:animLvl val="lvl"/>
          <dgm:resizeHandles/>
        </dgm:presLayoutVars>
      </dgm:prSet>
      <dgm:spPr/>
    </dgm:pt>
    <dgm:pt modelId="{311A73DC-E0B2-9E4A-8241-9E9B52FEAEFE}" type="pres">
      <dgm:prSet presAssocID="{938368AD-A9CD-4AF4-ACDD-FA98752EC522}" presName="hierRoot1" presStyleCnt="0"/>
      <dgm:spPr/>
    </dgm:pt>
    <dgm:pt modelId="{BE074063-35CA-8B47-8758-C71E825491BC}" type="pres">
      <dgm:prSet presAssocID="{938368AD-A9CD-4AF4-ACDD-FA98752EC522}" presName="composite" presStyleCnt="0"/>
      <dgm:spPr/>
    </dgm:pt>
    <dgm:pt modelId="{72775AA5-A057-484A-A6B8-5D061F4C6514}" type="pres">
      <dgm:prSet presAssocID="{938368AD-A9CD-4AF4-ACDD-FA98752EC522}" presName="background" presStyleLbl="node0" presStyleIdx="0" presStyleCnt="3"/>
      <dgm:spPr/>
    </dgm:pt>
    <dgm:pt modelId="{6BF5755F-2BB8-1C4D-92F6-D9D55AC945C5}" type="pres">
      <dgm:prSet presAssocID="{938368AD-A9CD-4AF4-ACDD-FA98752EC522}" presName="text" presStyleLbl="fgAcc0" presStyleIdx="0" presStyleCnt="3">
        <dgm:presLayoutVars>
          <dgm:chPref val="3"/>
        </dgm:presLayoutVars>
      </dgm:prSet>
      <dgm:spPr/>
    </dgm:pt>
    <dgm:pt modelId="{F64D4D6C-B7FB-E642-ADED-95E952B70C0F}" type="pres">
      <dgm:prSet presAssocID="{938368AD-A9CD-4AF4-ACDD-FA98752EC522}" presName="hierChild2" presStyleCnt="0"/>
      <dgm:spPr/>
    </dgm:pt>
    <dgm:pt modelId="{3CEF0533-DFF0-094A-B681-4EC115068FE1}" type="pres">
      <dgm:prSet presAssocID="{09CA9202-8623-440C-B64D-0860158F58C8}" presName="hierRoot1" presStyleCnt="0"/>
      <dgm:spPr/>
    </dgm:pt>
    <dgm:pt modelId="{9BD099C6-FBA4-CE4C-AEC3-1987C0948C33}" type="pres">
      <dgm:prSet presAssocID="{09CA9202-8623-440C-B64D-0860158F58C8}" presName="composite" presStyleCnt="0"/>
      <dgm:spPr/>
    </dgm:pt>
    <dgm:pt modelId="{0B23B57C-C17D-A14D-87E0-FB48D146990A}" type="pres">
      <dgm:prSet presAssocID="{09CA9202-8623-440C-B64D-0860158F58C8}" presName="background" presStyleLbl="node0" presStyleIdx="1" presStyleCnt="3"/>
      <dgm:spPr/>
    </dgm:pt>
    <dgm:pt modelId="{7B8DA489-AEF7-1B45-BE4B-E66720B40250}" type="pres">
      <dgm:prSet presAssocID="{09CA9202-8623-440C-B64D-0860158F58C8}" presName="text" presStyleLbl="fgAcc0" presStyleIdx="1" presStyleCnt="3">
        <dgm:presLayoutVars>
          <dgm:chPref val="3"/>
        </dgm:presLayoutVars>
      </dgm:prSet>
      <dgm:spPr/>
    </dgm:pt>
    <dgm:pt modelId="{CB30F889-EDDA-B84F-B212-301E76985BD3}" type="pres">
      <dgm:prSet presAssocID="{09CA9202-8623-440C-B64D-0860158F58C8}" presName="hierChild2" presStyleCnt="0"/>
      <dgm:spPr/>
    </dgm:pt>
    <dgm:pt modelId="{02B3F439-B578-C743-B6D2-BE79BA70489B}" type="pres">
      <dgm:prSet presAssocID="{87E62D69-2489-449F-92CA-028A4A49A0F5}" presName="hierRoot1" presStyleCnt="0"/>
      <dgm:spPr/>
    </dgm:pt>
    <dgm:pt modelId="{12074284-2BF7-E846-98F0-CDE79010E777}" type="pres">
      <dgm:prSet presAssocID="{87E62D69-2489-449F-92CA-028A4A49A0F5}" presName="composite" presStyleCnt="0"/>
      <dgm:spPr/>
    </dgm:pt>
    <dgm:pt modelId="{B9A85CFF-311A-D04B-8893-1CFDF6CBE5FF}" type="pres">
      <dgm:prSet presAssocID="{87E62D69-2489-449F-92CA-028A4A49A0F5}" presName="background" presStyleLbl="node0" presStyleIdx="2" presStyleCnt="3"/>
      <dgm:spPr/>
    </dgm:pt>
    <dgm:pt modelId="{6CC70C98-CC6D-034B-B8C3-DB9A0DF9E124}" type="pres">
      <dgm:prSet presAssocID="{87E62D69-2489-449F-92CA-028A4A49A0F5}" presName="text" presStyleLbl="fgAcc0" presStyleIdx="2" presStyleCnt="3">
        <dgm:presLayoutVars>
          <dgm:chPref val="3"/>
        </dgm:presLayoutVars>
      </dgm:prSet>
      <dgm:spPr/>
    </dgm:pt>
    <dgm:pt modelId="{6145E521-2E39-4A42-A89D-84939EEDCF82}" type="pres">
      <dgm:prSet presAssocID="{87E62D69-2489-449F-92CA-028A4A49A0F5}" presName="hierChild2" presStyleCnt="0"/>
      <dgm:spPr/>
    </dgm:pt>
  </dgm:ptLst>
  <dgm:cxnLst>
    <dgm:cxn modelId="{791A4001-4A07-423B-BF59-4C47E5714DEC}" srcId="{A94EA75D-A83D-4052-80FD-8EC4B6B7C9A3}" destId="{87E62D69-2489-449F-92CA-028A4A49A0F5}" srcOrd="2" destOrd="0" parTransId="{34C6B248-6DD0-42F4-A224-3C082D5EF7FE}" sibTransId="{5F67643B-D372-42C8-A40A-7688E4332D24}"/>
    <dgm:cxn modelId="{23F46753-150F-1A49-AF9B-58F99469907A}" type="presOf" srcId="{09CA9202-8623-440C-B64D-0860158F58C8}" destId="{7B8DA489-AEF7-1B45-BE4B-E66720B40250}" srcOrd="0" destOrd="0" presId="urn:microsoft.com/office/officeart/2005/8/layout/hierarchy1"/>
    <dgm:cxn modelId="{FB9E2656-C2B7-C249-8DDB-F00534CD195B}" type="presOf" srcId="{938368AD-A9CD-4AF4-ACDD-FA98752EC522}" destId="{6BF5755F-2BB8-1C4D-92F6-D9D55AC945C5}" srcOrd="0" destOrd="0" presId="urn:microsoft.com/office/officeart/2005/8/layout/hierarchy1"/>
    <dgm:cxn modelId="{E1AC6961-9E23-471B-B125-BF1F042911DD}" srcId="{A94EA75D-A83D-4052-80FD-8EC4B6B7C9A3}" destId="{938368AD-A9CD-4AF4-ACDD-FA98752EC522}" srcOrd="0" destOrd="0" parTransId="{A21A8FAF-7E96-47BC-8F8D-B257BE19F2EC}" sibTransId="{F5A25750-3FB4-498A-9729-A7774A0EC73A}"/>
    <dgm:cxn modelId="{F7B4BF91-703D-5C4B-9057-186324B429B9}" type="presOf" srcId="{87E62D69-2489-449F-92CA-028A4A49A0F5}" destId="{6CC70C98-CC6D-034B-B8C3-DB9A0DF9E124}" srcOrd="0" destOrd="0" presId="urn:microsoft.com/office/officeart/2005/8/layout/hierarchy1"/>
    <dgm:cxn modelId="{3871F1CA-A954-4BF4-A857-009961981E72}" srcId="{A94EA75D-A83D-4052-80FD-8EC4B6B7C9A3}" destId="{09CA9202-8623-440C-B64D-0860158F58C8}" srcOrd="1" destOrd="0" parTransId="{917238D9-478E-41E9-879A-C1E348347736}" sibTransId="{9B36BC70-913E-4105-B893-58AB452EFA19}"/>
    <dgm:cxn modelId="{AF277BD0-865D-604A-8A47-6E925FC9AA0A}" type="presOf" srcId="{A94EA75D-A83D-4052-80FD-8EC4B6B7C9A3}" destId="{44EB3526-40FC-9B41-932D-892D80C5FC95}" srcOrd="0" destOrd="0" presId="urn:microsoft.com/office/officeart/2005/8/layout/hierarchy1"/>
    <dgm:cxn modelId="{B69BC694-E421-5A4C-92B0-76F3D9497896}" type="presParOf" srcId="{44EB3526-40FC-9B41-932D-892D80C5FC95}" destId="{311A73DC-E0B2-9E4A-8241-9E9B52FEAEFE}" srcOrd="0" destOrd="0" presId="urn:microsoft.com/office/officeart/2005/8/layout/hierarchy1"/>
    <dgm:cxn modelId="{FB7465B3-CBD7-AD49-98F7-22354EA6E8A1}" type="presParOf" srcId="{311A73DC-E0B2-9E4A-8241-9E9B52FEAEFE}" destId="{BE074063-35CA-8B47-8758-C71E825491BC}" srcOrd="0" destOrd="0" presId="urn:microsoft.com/office/officeart/2005/8/layout/hierarchy1"/>
    <dgm:cxn modelId="{9FF2F525-EB6A-944A-A63C-499281889C25}" type="presParOf" srcId="{BE074063-35CA-8B47-8758-C71E825491BC}" destId="{72775AA5-A057-484A-A6B8-5D061F4C6514}" srcOrd="0" destOrd="0" presId="urn:microsoft.com/office/officeart/2005/8/layout/hierarchy1"/>
    <dgm:cxn modelId="{B289EBF0-6537-634B-82E7-9BB4E155F4DB}" type="presParOf" srcId="{BE074063-35CA-8B47-8758-C71E825491BC}" destId="{6BF5755F-2BB8-1C4D-92F6-D9D55AC945C5}" srcOrd="1" destOrd="0" presId="urn:microsoft.com/office/officeart/2005/8/layout/hierarchy1"/>
    <dgm:cxn modelId="{6EE4001F-AACB-534C-997A-DEDB29CA0972}" type="presParOf" srcId="{311A73DC-E0B2-9E4A-8241-9E9B52FEAEFE}" destId="{F64D4D6C-B7FB-E642-ADED-95E952B70C0F}" srcOrd="1" destOrd="0" presId="urn:microsoft.com/office/officeart/2005/8/layout/hierarchy1"/>
    <dgm:cxn modelId="{02E43094-2791-4C41-AC53-83B1DD123A61}" type="presParOf" srcId="{44EB3526-40FC-9B41-932D-892D80C5FC95}" destId="{3CEF0533-DFF0-094A-B681-4EC115068FE1}" srcOrd="1" destOrd="0" presId="urn:microsoft.com/office/officeart/2005/8/layout/hierarchy1"/>
    <dgm:cxn modelId="{0ADCBD40-E316-0C41-826C-48BFA8FDA382}" type="presParOf" srcId="{3CEF0533-DFF0-094A-B681-4EC115068FE1}" destId="{9BD099C6-FBA4-CE4C-AEC3-1987C0948C33}" srcOrd="0" destOrd="0" presId="urn:microsoft.com/office/officeart/2005/8/layout/hierarchy1"/>
    <dgm:cxn modelId="{A55DAEE4-0332-1A4F-9CEE-21FDB1BD5FDE}" type="presParOf" srcId="{9BD099C6-FBA4-CE4C-AEC3-1987C0948C33}" destId="{0B23B57C-C17D-A14D-87E0-FB48D146990A}" srcOrd="0" destOrd="0" presId="urn:microsoft.com/office/officeart/2005/8/layout/hierarchy1"/>
    <dgm:cxn modelId="{C850DF67-3691-FF4D-850C-00025CD300DC}" type="presParOf" srcId="{9BD099C6-FBA4-CE4C-AEC3-1987C0948C33}" destId="{7B8DA489-AEF7-1B45-BE4B-E66720B40250}" srcOrd="1" destOrd="0" presId="urn:microsoft.com/office/officeart/2005/8/layout/hierarchy1"/>
    <dgm:cxn modelId="{AF1643C5-61BB-B341-83D8-05B5E246AE1A}" type="presParOf" srcId="{3CEF0533-DFF0-094A-B681-4EC115068FE1}" destId="{CB30F889-EDDA-B84F-B212-301E76985BD3}" srcOrd="1" destOrd="0" presId="urn:microsoft.com/office/officeart/2005/8/layout/hierarchy1"/>
    <dgm:cxn modelId="{D05A3E6B-B6F1-504F-BC20-F57057198511}" type="presParOf" srcId="{44EB3526-40FC-9B41-932D-892D80C5FC95}" destId="{02B3F439-B578-C743-B6D2-BE79BA70489B}" srcOrd="2" destOrd="0" presId="urn:microsoft.com/office/officeart/2005/8/layout/hierarchy1"/>
    <dgm:cxn modelId="{B4954163-B93F-E546-89CF-85C28B0E5238}" type="presParOf" srcId="{02B3F439-B578-C743-B6D2-BE79BA70489B}" destId="{12074284-2BF7-E846-98F0-CDE79010E777}" srcOrd="0" destOrd="0" presId="urn:microsoft.com/office/officeart/2005/8/layout/hierarchy1"/>
    <dgm:cxn modelId="{C7325923-E1C4-CB49-B865-67FC1B49272A}" type="presParOf" srcId="{12074284-2BF7-E846-98F0-CDE79010E777}" destId="{B9A85CFF-311A-D04B-8893-1CFDF6CBE5FF}" srcOrd="0" destOrd="0" presId="urn:microsoft.com/office/officeart/2005/8/layout/hierarchy1"/>
    <dgm:cxn modelId="{869B39AE-66BD-C740-802A-ED805DB9A723}" type="presParOf" srcId="{12074284-2BF7-E846-98F0-CDE79010E777}" destId="{6CC70C98-CC6D-034B-B8C3-DB9A0DF9E124}" srcOrd="1" destOrd="0" presId="urn:microsoft.com/office/officeart/2005/8/layout/hierarchy1"/>
    <dgm:cxn modelId="{BDAF058A-1C2A-7D4E-A046-2305EF9073D5}" type="presParOf" srcId="{02B3F439-B578-C743-B6D2-BE79BA70489B}" destId="{6145E521-2E39-4A42-A89D-84939EEDCF8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75AA5-A057-484A-A6B8-5D061F4C6514}">
      <dsp:nvSpPr>
        <dsp:cNvPr id="0" name=""/>
        <dsp:cNvSpPr/>
      </dsp:nvSpPr>
      <dsp:spPr>
        <a:xfrm>
          <a:off x="0"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5755F-2BB8-1C4D-92F6-D9D55AC945C5}">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kayaTelivigala" pitchFamily="2" charset="77"/>
              <a:cs typeface="AkayaTelivigala" pitchFamily="2" charset="77"/>
            </a:rPr>
            <a:t>Neural networks uses logistic function and add hidden layer in the model</a:t>
          </a:r>
        </a:p>
      </dsp:txBody>
      <dsp:txXfrm>
        <a:off x="398656" y="1088253"/>
        <a:ext cx="2959127" cy="1837317"/>
      </dsp:txXfrm>
    </dsp:sp>
    <dsp:sp modelId="{0B23B57C-C17D-A14D-87E0-FB48D146990A}">
      <dsp:nvSpPr>
        <dsp:cNvPr id="0" name=""/>
        <dsp:cNvSpPr/>
      </dsp:nvSpPr>
      <dsp:spPr>
        <a:xfrm>
          <a:off x="3756441"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8DA489-AEF7-1B45-BE4B-E66720B40250}">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kayaTelivigala" pitchFamily="2" charset="77"/>
              <a:cs typeface="AkayaTelivigala" pitchFamily="2" charset="77"/>
            </a:rPr>
            <a:t>We have used neural networks with multiple layers and nodes</a:t>
          </a:r>
        </a:p>
      </dsp:txBody>
      <dsp:txXfrm>
        <a:off x="4155097" y="1088253"/>
        <a:ext cx="2959127" cy="1837317"/>
      </dsp:txXfrm>
    </dsp:sp>
    <dsp:sp modelId="{B9A85CFF-311A-D04B-8893-1CFDF6CBE5FF}">
      <dsp:nvSpPr>
        <dsp:cNvPr id="0" name=""/>
        <dsp:cNvSpPr/>
      </dsp:nvSpPr>
      <dsp:spPr>
        <a:xfrm>
          <a:off x="7512882" y="706671"/>
          <a:ext cx="3073451" cy="195164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70C98-CC6D-034B-B8C3-DB9A0DF9E124}">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kayaTelivigala" pitchFamily="2" charset="77"/>
              <a:cs typeface="AkayaTelivigala" pitchFamily="2" charset="77"/>
            </a:rPr>
            <a:t>Neural network is giving out output for Heating Load and Cooling Load</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DF3C1E-05BE-4E42-B8C5-339CE07B4BF4}"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C2E80-0888-764C-8229-2C8AE362418B}" type="slidenum">
              <a:rPr lang="en-US" smtClean="0"/>
              <a:t>‹#›</a:t>
            </a:fld>
            <a:endParaRPr lang="en-US"/>
          </a:p>
        </p:txBody>
      </p:sp>
    </p:spTree>
    <p:extLst>
      <p:ext uri="{BB962C8B-B14F-4D97-AF65-F5344CB8AC3E}">
        <p14:creationId xmlns:p14="http://schemas.microsoft.com/office/powerpoint/2010/main" val="348452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5C2E80-0888-764C-8229-2C8AE362418B}" type="slidenum">
              <a:rPr lang="en-US" smtClean="0"/>
              <a:t>1</a:t>
            </a:fld>
            <a:endParaRPr lang="en-US"/>
          </a:p>
        </p:txBody>
      </p:sp>
    </p:spTree>
    <p:extLst>
      <p:ext uri="{BB962C8B-B14F-4D97-AF65-F5344CB8AC3E}">
        <p14:creationId xmlns:p14="http://schemas.microsoft.com/office/powerpoint/2010/main" val="109505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running linear regression model for the Heating Load, we observed that X4 variable is collinear with one or more of the other predictor variables therefore, we removed X4 to see if it affects accuracy of our model. </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445C2E80-0888-764C-8229-2C8AE362418B}" type="slidenum">
              <a:rPr lang="en-US" smtClean="0"/>
              <a:t>12</a:t>
            </a:fld>
            <a:endParaRPr lang="en-US"/>
          </a:p>
        </p:txBody>
      </p:sp>
    </p:spTree>
    <p:extLst>
      <p:ext uri="{BB962C8B-B14F-4D97-AF65-F5344CB8AC3E}">
        <p14:creationId xmlns:p14="http://schemas.microsoft.com/office/powerpoint/2010/main" val="1894574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running linear regression model for the Cooling Load, we observed that X4 variable is collinear with one or more of the other predictor variables therefore, we removed X4 to see if it affects accuracy of our model. </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445C2E80-0888-764C-8229-2C8AE362418B}" type="slidenum">
              <a:rPr lang="en-US" smtClean="0"/>
              <a:t>13</a:t>
            </a:fld>
            <a:endParaRPr lang="en-US"/>
          </a:p>
        </p:txBody>
      </p:sp>
    </p:spTree>
    <p:extLst>
      <p:ext uri="{BB962C8B-B14F-4D97-AF65-F5344CB8AC3E}">
        <p14:creationId xmlns:p14="http://schemas.microsoft.com/office/powerpoint/2010/main" val="183433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A5471-6F33-A410-B22A-A9E80511E61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94939AE-2FEB-1C16-9B1E-386FF43574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D43B327-68F4-A214-8D87-6AD93C3C88E5}"/>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5" name="Footer Placeholder 4">
            <a:extLst>
              <a:ext uri="{FF2B5EF4-FFF2-40B4-BE49-F238E27FC236}">
                <a16:creationId xmlns:a16="http://schemas.microsoft.com/office/drawing/2014/main" id="{D2465CB2-50CA-7558-A376-E5766B20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85401-13B1-094A-1C3D-427821A69E19}"/>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1712216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27336-2F94-3CCB-6AE0-B150AB57482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343F4F0-DBE6-151C-37D6-932389FD00B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1510CE-396B-5E58-B272-B479F655FF4C}"/>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5" name="Footer Placeholder 4">
            <a:extLst>
              <a:ext uri="{FF2B5EF4-FFF2-40B4-BE49-F238E27FC236}">
                <a16:creationId xmlns:a16="http://schemas.microsoft.com/office/drawing/2014/main" id="{D4A909B4-2B4D-6738-9F61-9116449226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FE417-0D97-0D28-328B-E458E0167671}"/>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1624259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73E6F8-B329-A638-0DC0-CC1B57FF781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A566D4-1493-B3B1-A381-502B4B1A78C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2283A5D-9282-C666-06B6-B6C236955AAC}"/>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5" name="Footer Placeholder 4">
            <a:extLst>
              <a:ext uri="{FF2B5EF4-FFF2-40B4-BE49-F238E27FC236}">
                <a16:creationId xmlns:a16="http://schemas.microsoft.com/office/drawing/2014/main" id="{4CBCE762-23B6-7E5C-FAA0-A79A50166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A306C-CC28-6B99-DFCC-C30BB58A3440}"/>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1894842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8166-E7CA-AAE0-4C71-518828D19F6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9DFFDF8-93F3-80CD-FF33-63CBD2BF317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3F5A20-67E7-022F-2941-B76BF49D2519}"/>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5" name="Footer Placeholder 4">
            <a:extLst>
              <a:ext uri="{FF2B5EF4-FFF2-40B4-BE49-F238E27FC236}">
                <a16:creationId xmlns:a16="http://schemas.microsoft.com/office/drawing/2014/main" id="{9A0EA59D-EA91-0127-A1F3-A32568696A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600E8-8ACE-5772-857F-0304221FEC2F}"/>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415492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0AA5-4FC0-7721-D130-0D5C77CFF75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9E621F6-FD9A-EC7F-7527-A015791595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D55EFA0-2EA0-0D12-C413-82E4BC458CC1}"/>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5" name="Footer Placeholder 4">
            <a:extLst>
              <a:ext uri="{FF2B5EF4-FFF2-40B4-BE49-F238E27FC236}">
                <a16:creationId xmlns:a16="http://schemas.microsoft.com/office/drawing/2014/main" id="{7BA51A21-3417-004D-33BE-CE396981F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376981-52DA-A17E-3472-D7475F6316A2}"/>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1787619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2553-6FAF-B8A7-A067-768343E190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EB51CCB-AFDE-1159-06F1-2F2A16431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706FE0-C141-6F05-57EF-4D7834B78BF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83F46DE-97DB-CEDD-B3C7-55541D6C5709}"/>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6" name="Footer Placeholder 5">
            <a:extLst>
              <a:ext uri="{FF2B5EF4-FFF2-40B4-BE49-F238E27FC236}">
                <a16:creationId xmlns:a16="http://schemas.microsoft.com/office/drawing/2014/main" id="{9F9845E3-F1D1-A25C-DA24-667C9ECA7F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803E62-9270-6888-1C8A-7B6309269F93}"/>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26096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0E3-14F9-D7FB-0429-6EB0A9281F1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33084C-6650-B4E8-3862-1D8697099C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3763C80-FA9E-AE40-4BC0-1F96F24A79D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D67EE92-8BC7-C5A8-C4C0-E2F99D6C1B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4DF9CE7-B0F1-7E44-8B95-E7203F9968A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87B4352-0B83-EECD-7DF5-51E468082C96}"/>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8" name="Footer Placeholder 7">
            <a:extLst>
              <a:ext uri="{FF2B5EF4-FFF2-40B4-BE49-F238E27FC236}">
                <a16:creationId xmlns:a16="http://schemas.microsoft.com/office/drawing/2014/main" id="{B0C832DB-CAF9-5BB6-9E90-BD2304BEBF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F7E83E-0E31-DE19-7A4B-963E58542514}"/>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2299472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2E32-373A-3F70-54E4-CDAB77C1A0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4B5AEF6-2697-1CEB-7B34-7F3420217C39}"/>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4" name="Footer Placeholder 3">
            <a:extLst>
              <a:ext uri="{FF2B5EF4-FFF2-40B4-BE49-F238E27FC236}">
                <a16:creationId xmlns:a16="http://schemas.microsoft.com/office/drawing/2014/main" id="{8381E53A-3B81-C9DA-145C-53DB23271A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10FFE0-3874-6FBC-B7E8-54E06A1EC4E9}"/>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1722751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4790C-AFE1-5650-DEC8-082E74828EEB}"/>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3" name="Footer Placeholder 2">
            <a:extLst>
              <a:ext uri="{FF2B5EF4-FFF2-40B4-BE49-F238E27FC236}">
                <a16:creationId xmlns:a16="http://schemas.microsoft.com/office/drawing/2014/main" id="{96132055-982F-5E27-183A-6AB50133DA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92D930-FAE8-1A2D-A91D-B83774068E9F}"/>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255207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ACD56-D099-019C-6BA9-6DEFEA6F4E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B0FE95C-E933-B5E1-CC67-20688A6907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E7BED57-230D-DF10-E6C3-23BB8DA61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E8B6FB0-798E-B2F8-539E-968F77A8ABBB}"/>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6" name="Footer Placeholder 5">
            <a:extLst>
              <a:ext uri="{FF2B5EF4-FFF2-40B4-BE49-F238E27FC236}">
                <a16:creationId xmlns:a16="http://schemas.microsoft.com/office/drawing/2014/main" id="{6AD5A0C4-0DCF-7043-F22B-1D8186A24F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CC6820-A00E-5868-7E07-B3DE7FAC38F6}"/>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168709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652C-6222-9C47-F92A-59F3DDD4A9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385DABC-36FF-C2D0-C91F-5412E008AF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B1EA6C-F1B9-88B2-0C63-D63317FA2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D7580F-9C41-2CB6-A6A4-35C3FDE3530E}"/>
              </a:ext>
            </a:extLst>
          </p:cNvPr>
          <p:cNvSpPr>
            <a:spLocks noGrp="1"/>
          </p:cNvSpPr>
          <p:nvPr>
            <p:ph type="dt" sz="half" idx="10"/>
          </p:nvPr>
        </p:nvSpPr>
        <p:spPr/>
        <p:txBody>
          <a:bodyPr/>
          <a:lstStyle/>
          <a:p>
            <a:fld id="{16E3BFBA-96BC-EE41-BCE3-4A56E8488488}" type="datetimeFigureOut">
              <a:rPr lang="en-US" smtClean="0"/>
              <a:t>12/11/23</a:t>
            </a:fld>
            <a:endParaRPr lang="en-US"/>
          </a:p>
        </p:txBody>
      </p:sp>
      <p:sp>
        <p:nvSpPr>
          <p:cNvPr id="6" name="Footer Placeholder 5">
            <a:extLst>
              <a:ext uri="{FF2B5EF4-FFF2-40B4-BE49-F238E27FC236}">
                <a16:creationId xmlns:a16="http://schemas.microsoft.com/office/drawing/2014/main" id="{FE964032-1B74-23FD-969A-F42D1B5D33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9B90F-CB87-090F-70D2-03B429F96F51}"/>
              </a:ext>
            </a:extLst>
          </p:cNvPr>
          <p:cNvSpPr>
            <a:spLocks noGrp="1"/>
          </p:cNvSpPr>
          <p:nvPr>
            <p:ph type="sldNum" sz="quarter" idx="12"/>
          </p:nvPr>
        </p:nvSpPr>
        <p:spPr/>
        <p:txBody>
          <a:bodyPr/>
          <a:lstStyle/>
          <a:p>
            <a:fld id="{DB164253-1B39-A548-B9DA-E7CC21742DD8}" type="slidenum">
              <a:rPr lang="en-US" smtClean="0"/>
              <a:t>‹#›</a:t>
            </a:fld>
            <a:endParaRPr lang="en-US"/>
          </a:p>
        </p:txBody>
      </p:sp>
    </p:spTree>
    <p:extLst>
      <p:ext uri="{BB962C8B-B14F-4D97-AF65-F5344CB8AC3E}">
        <p14:creationId xmlns:p14="http://schemas.microsoft.com/office/powerpoint/2010/main" val="686213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79E0E5-551C-24D2-914B-FF762D6120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CD5283B-F41D-4EEE-3CB1-FB2EBA1CA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A56866A-0481-A175-91B0-2EE39F0E5A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3BFBA-96BC-EE41-BCE3-4A56E8488488}" type="datetimeFigureOut">
              <a:rPr lang="en-US" smtClean="0"/>
              <a:t>12/11/23</a:t>
            </a:fld>
            <a:endParaRPr lang="en-US"/>
          </a:p>
        </p:txBody>
      </p:sp>
      <p:sp>
        <p:nvSpPr>
          <p:cNvPr id="5" name="Footer Placeholder 4">
            <a:extLst>
              <a:ext uri="{FF2B5EF4-FFF2-40B4-BE49-F238E27FC236}">
                <a16:creationId xmlns:a16="http://schemas.microsoft.com/office/drawing/2014/main" id="{7684BEE4-42E8-1D4D-FDFB-47C512D680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A68788-AF9B-7716-8664-84B2F6CD50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164253-1B39-A548-B9DA-E7CC21742DD8}" type="slidenum">
              <a:rPr lang="en-US" smtClean="0"/>
              <a:t>‹#›</a:t>
            </a:fld>
            <a:endParaRPr lang="en-US"/>
          </a:p>
        </p:txBody>
      </p:sp>
    </p:spTree>
    <p:extLst>
      <p:ext uri="{BB962C8B-B14F-4D97-AF65-F5344CB8AC3E}">
        <p14:creationId xmlns:p14="http://schemas.microsoft.com/office/powerpoint/2010/main" val="2602896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305265DC-CF6B-4AE8-B3F3-2A7A1637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46539-BAB2-13F9-2235-7BFF7F6E877E}"/>
              </a:ext>
            </a:extLst>
          </p:cNvPr>
          <p:cNvSpPr>
            <a:spLocks noGrp="1"/>
          </p:cNvSpPr>
          <p:nvPr>
            <p:ph type="title"/>
          </p:nvPr>
        </p:nvSpPr>
        <p:spPr>
          <a:xfrm>
            <a:off x="838200" y="4100804"/>
            <a:ext cx="4391024" cy="1907884"/>
          </a:xfrm>
        </p:spPr>
        <p:txBody>
          <a:bodyPr anchor="t">
            <a:normAutofit fontScale="90000"/>
          </a:bodyPr>
          <a:lstStyle/>
          <a:p>
            <a:r>
              <a:rPr lang="en-US" sz="4000" dirty="0">
                <a:solidFill>
                  <a:srgbClr val="FFFFFF"/>
                </a:solidFill>
                <a:latin typeface="Copperplate Gothic Bold" panose="020E0705020206020404" pitchFamily="34" charset="77"/>
                <a:cs typeface="Aldhabi" panose="020F0502020204030204" pitchFamily="34" charset="0"/>
              </a:rPr>
              <a:t>BUA 751 : Machine Learning for Business</a:t>
            </a:r>
            <a:endParaRPr lang="en-US" sz="4000" dirty="0">
              <a:solidFill>
                <a:schemeClr val="bg1"/>
              </a:solidFill>
            </a:endParaRPr>
          </a:p>
        </p:txBody>
      </p:sp>
      <p:pic>
        <p:nvPicPr>
          <p:cNvPr id="4" name="Content Placeholder 4" descr="A close-up of a light bulb and gears&#10;&#10;Description automatically generated">
            <a:extLst>
              <a:ext uri="{FF2B5EF4-FFF2-40B4-BE49-F238E27FC236}">
                <a16:creationId xmlns:a16="http://schemas.microsoft.com/office/drawing/2014/main" id="{A0CD4BD2-D690-F6F8-E81A-48E14AC30835}"/>
              </a:ext>
            </a:extLst>
          </p:cNvPr>
          <p:cNvPicPr>
            <a:picLocks noChangeAspect="1"/>
          </p:cNvPicPr>
          <p:nvPr/>
        </p:nvPicPr>
        <p:blipFill rotWithShape="1">
          <a:blip r:embed="rId3"/>
          <a:srcRect t="24791" b="5970"/>
          <a:stretch/>
        </p:blipFill>
        <p:spPr>
          <a:xfrm>
            <a:off x="20" y="2"/>
            <a:ext cx="12191980" cy="3418853"/>
          </a:xfrm>
          <a:custGeom>
            <a:avLst/>
            <a:gdLst/>
            <a:ahLst/>
            <a:cxnLst/>
            <a:rect l="l" t="t" r="r" b="b"/>
            <a:pathLst>
              <a:path w="12192000" h="3418853">
                <a:moveTo>
                  <a:pt x="0" y="0"/>
                </a:moveTo>
                <a:lnTo>
                  <a:pt x="12192000" y="0"/>
                </a:lnTo>
                <a:lnTo>
                  <a:pt x="12192000" y="227978"/>
                </a:lnTo>
                <a:lnTo>
                  <a:pt x="12192000" y="2065168"/>
                </a:lnTo>
                <a:lnTo>
                  <a:pt x="12192000" y="3342653"/>
                </a:lnTo>
                <a:lnTo>
                  <a:pt x="9439275" y="3418853"/>
                </a:lnTo>
                <a:lnTo>
                  <a:pt x="5572127" y="3171203"/>
                </a:lnTo>
                <a:lnTo>
                  <a:pt x="0" y="3342653"/>
                </a:lnTo>
                <a:lnTo>
                  <a:pt x="0" y="2065168"/>
                </a:lnTo>
                <a:lnTo>
                  <a:pt x="0" y="227978"/>
                </a:lnTo>
                <a:close/>
              </a:path>
            </a:pathLst>
          </a:custGeom>
        </p:spPr>
      </p:pic>
      <p:grpSp>
        <p:nvGrpSpPr>
          <p:cNvPr id="48" name="Group 47">
            <a:extLst>
              <a:ext uri="{FF2B5EF4-FFF2-40B4-BE49-F238E27FC236}">
                <a16:creationId xmlns:a16="http://schemas.microsoft.com/office/drawing/2014/main" id="{37EA779C-87BF-454F-919D-A3DA98FD8A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14" name="Freeform: Shape 13">
              <a:extLst>
                <a:ext uri="{FF2B5EF4-FFF2-40B4-BE49-F238E27FC236}">
                  <a16:creationId xmlns:a16="http://schemas.microsoft.com/office/drawing/2014/main" id="{D8C2E702-9A3E-420B-81FC-693685CAF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14">
              <a:extLst>
                <a:ext uri="{FF2B5EF4-FFF2-40B4-BE49-F238E27FC236}">
                  <a16:creationId xmlns:a16="http://schemas.microsoft.com/office/drawing/2014/main" id="{6AA40418-2F7D-4A2A-84C0-1A72B0307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0" name="Content Placeholder 7">
            <a:extLst>
              <a:ext uri="{FF2B5EF4-FFF2-40B4-BE49-F238E27FC236}">
                <a16:creationId xmlns:a16="http://schemas.microsoft.com/office/drawing/2014/main" id="{13AA2A26-AAAD-BAA6-54D0-4F0854CDB335}"/>
              </a:ext>
            </a:extLst>
          </p:cNvPr>
          <p:cNvSpPr>
            <a:spLocks noGrp="1"/>
          </p:cNvSpPr>
          <p:nvPr>
            <p:ph idx="1"/>
          </p:nvPr>
        </p:nvSpPr>
        <p:spPr>
          <a:xfrm>
            <a:off x="5664201" y="4197093"/>
            <a:ext cx="5692774" cy="1648849"/>
          </a:xfrm>
        </p:spPr>
        <p:txBody>
          <a:bodyPr>
            <a:normAutofit fontScale="85000" lnSpcReduction="20000"/>
          </a:bodyPr>
          <a:lstStyle/>
          <a:p>
            <a:pPr marL="0" indent="0" algn="ctr" defTabSz="493776">
              <a:spcAft>
                <a:spcPts val="600"/>
              </a:spcAft>
              <a:buNone/>
            </a:pPr>
            <a:r>
              <a:rPr lang="en-US" sz="2400" kern="1200" dirty="0">
                <a:solidFill>
                  <a:schemeClr val="bg1"/>
                </a:solidFill>
                <a:latin typeface="+mn-lt"/>
                <a:ea typeface="+mn-ea"/>
                <a:cs typeface="+mn-cs"/>
              </a:rPr>
              <a:t>Energy Efficiency - </a:t>
            </a:r>
            <a:r>
              <a:rPr lang="en-US" sz="2400" kern="1200" dirty="0">
                <a:solidFill>
                  <a:schemeClr val="bg1"/>
                </a:solidFill>
                <a:latin typeface="Times New Roman" panose="02020603050405020304" pitchFamily="18" charset="0"/>
                <a:ea typeface="+mn-ea"/>
                <a:cs typeface="Times New Roman" panose="02020603050405020304" pitchFamily="18" charset="0"/>
              </a:rPr>
              <a:t>Final Project: Group 1 </a:t>
            </a:r>
          </a:p>
          <a:p>
            <a:pPr algn="ctr" defTabSz="493776">
              <a:spcAft>
                <a:spcPts val="600"/>
              </a:spcAft>
            </a:pPr>
            <a:r>
              <a:rPr lang="en-US" sz="2400" kern="1200" dirty="0">
                <a:solidFill>
                  <a:schemeClr val="bg1"/>
                </a:solidFill>
                <a:latin typeface="Times New Roman" panose="02020603050405020304" pitchFamily="18" charset="0"/>
                <a:ea typeface="+mn-ea"/>
                <a:cs typeface="Times New Roman" panose="02020603050405020304" pitchFamily="18" charset="0"/>
              </a:rPr>
              <a:t>Priyamvada Barve</a:t>
            </a:r>
          </a:p>
          <a:p>
            <a:pPr algn="ctr" defTabSz="493776">
              <a:spcAft>
                <a:spcPts val="600"/>
              </a:spcAft>
            </a:pPr>
            <a:r>
              <a:rPr lang="en-US" sz="2400" kern="1200" dirty="0">
                <a:solidFill>
                  <a:schemeClr val="bg1"/>
                </a:solidFill>
                <a:latin typeface="Times New Roman" panose="02020603050405020304" pitchFamily="18" charset="0"/>
                <a:ea typeface="+mn-ea"/>
                <a:cs typeface="Times New Roman" panose="02020603050405020304" pitchFamily="18" charset="0"/>
              </a:rPr>
              <a:t>Nandita Pathardikar</a:t>
            </a:r>
          </a:p>
          <a:p>
            <a:pPr algn="ctr" defTabSz="493776">
              <a:spcAft>
                <a:spcPts val="600"/>
              </a:spcAft>
            </a:pPr>
            <a:r>
              <a:rPr lang="en-US" sz="2400" kern="1200" dirty="0">
                <a:solidFill>
                  <a:schemeClr val="bg1"/>
                </a:solidFill>
                <a:latin typeface="Times New Roman" panose="02020603050405020304" pitchFamily="18" charset="0"/>
                <a:ea typeface="+mn-ea"/>
                <a:cs typeface="Times New Roman" panose="02020603050405020304" pitchFamily="18" charset="0"/>
              </a:rPr>
              <a:t>Prasun Abhishek Singh</a:t>
            </a:r>
            <a:endParaRPr lang="en-US" sz="2400" dirty="0">
              <a:solidFill>
                <a:schemeClr val="bg1"/>
              </a:solidFill>
            </a:endParaRPr>
          </a:p>
        </p:txBody>
      </p:sp>
    </p:spTree>
    <p:extLst>
      <p:ext uri="{BB962C8B-B14F-4D97-AF65-F5344CB8AC3E}">
        <p14:creationId xmlns:p14="http://schemas.microsoft.com/office/powerpoint/2010/main" val="569414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02E9D6F-890F-E682-9B69-3A2A55C7DDD5}"/>
              </a:ext>
            </a:extLst>
          </p:cNvPr>
          <p:cNvSpPr>
            <a:spLocks noGrp="1"/>
          </p:cNvSpPr>
          <p:nvPr>
            <p:ph type="title"/>
          </p:nvPr>
        </p:nvSpPr>
        <p:spPr>
          <a:xfrm>
            <a:off x="630936" y="630936"/>
            <a:ext cx="5260992" cy="2096756"/>
          </a:xfrm>
          <a:noFill/>
        </p:spPr>
        <p:txBody>
          <a:bodyPr vert="horz" lIns="91440" tIns="45720" rIns="91440" bIns="45720" rtlCol="0" anchor="t">
            <a:normAutofit/>
          </a:bodyPr>
          <a:lstStyle/>
          <a:p>
            <a:r>
              <a:rPr lang="en-US" sz="4800" kern="1200" dirty="0">
                <a:solidFill>
                  <a:schemeClr val="bg1"/>
                </a:solidFill>
                <a:latin typeface="AkayaTelivigala" pitchFamily="2" charset="77"/>
                <a:cs typeface="AkayaTelivigala" pitchFamily="2" charset="77"/>
              </a:rPr>
              <a:t>Statistical Analysis </a:t>
            </a:r>
          </a:p>
        </p:txBody>
      </p:sp>
      <p:sp>
        <p:nvSpPr>
          <p:cNvPr id="3" name="TextBox 2">
            <a:extLst>
              <a:ext uri="{FF2B5EF4-FFF2-40B4-BE49-F238E27FC236}">
                <a16:creationId xmlns:a16="http://schemas.microsoft.com/office/drawing/2014/main" id="{18196421-AD27-D677-A830-C1EF96C4F056}"/>
              </a:ext>
            </a:extLst>
          </p:cNvPr>
          <p:cNvSpPr txBox="1"/>
          <p:nvPr/>
        </p:nvSpPr>
        <p:spPr>
          <a:xfrm>
            <a:off x="6095996" y="630937"/>
            <a:ext cx="5064191" cy="1060212"/>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dirty="0">
              <a:solidFill>
                <a:schemeClr val="bg1"/>
              </a:solidFill>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b="1" dirty="0">
                <a:solidFill>
                  <a:schemeClr val="bg1"/>
                </a:solidFill>
                <a:latin typeface="AkayaTelivigala" pitchFamily="2" charset="77"/>
                <a:cs typeface="AkayaTelivigala" pitchFamily="2" charset="77"/>
              </a:rPr>
              <a:t>Describe()</a:t>
            </a:r>
            <a:r>
              <a:rPr lang="en-US" dirty="0">
                <a:solidFill>
                  <a:schemeClr val="bg1"/>
                </a:solidFill>
                <a:latin typeface="AkayaTelivigala" pitchFamily="2" charset="77"/>
                <a:cs typeface="AkayaTelivigala" pitchFamily="2" charset="77"/>
              </a:rPr>
              <a:t> function can be used to provide a</a:t>
            </a:r>
            <a:r>
              <a:rPr lang="en-US" b="1" dirty="0">
                <a:solidFill>
                  <a:schemeClr val="bg1"/>
                </a:solidFill>
                <a:latin typeface="AkayaTelivigala" pitchFamily="2" charset="77"/>
                <a:cs typeface="AkayaTelivigala" pitchFamily="2" charset="77"/>
              </a:rPr>
              <a:t> more detailed summary </a:t>
            </a:r>
            <a:r>
              <a:rPr lang="en-US" dirty="0">
                <a:solidFill>
                  <a:schemeClr val="bg1"/>
                </a:solidFill>
                <a:latin typeface="AkayaTelivigala" pitchFamily="2" charset="77"/>
                <a:cs typeface="AkayaTelivigala" pitchFamily="2" charset="77"/>
              </a:rPr>
              <a:t>of the data.</a:t>
            </a:r>
          </a:p>
          <a:p>
            <a:pPr indent="-228600">
              <a:lnSpc>
                <a:spcPct val="90000"/>
              </a:lnSpc>
              <a:spcAft>
                <a:spcPts val="600"/>
              </a:spcAft>
              <a:buFont typeface="Arial" panose="020B0604020202020204" pitchFamily="34" charset="0"/>
              <a:buChar char="•"/>
            </a:pPr>
            <a:endParaRPr lang="en-US" dirty="0">
              <a:solidFill>
                <a:schemeClr val="bg1"/>
              </a:solidFill>
              <a:latin typeface="AkayaTelivigala" pitchFamily="2" charset="77"/>
              <a:cs typeface="AkayaTelivigala" pitchFamily="2" charset="77"/>
            </a:endParaRPr>
          </a:p>
        </p:txBody>
      </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descr="A screenshot of a computer screen&#10;&#10;Description automatically generated">
            <a:extLst>
              <a:ext uri="{FF2B5EF4-FFF2-40B4-BE49-F238E27FC236}">
                <a16:creationId xmlns:a16="http://schemas.microsoft.com/office/drawing/2014/main" id="{8FC83ABF-5C24-E310-7288-E55F09EEF308}"/>
              </a:ext>
            </a:extLst>
          </p:cNvPr>
          <p:cNvPicPr>
            <a:picLocks noChangeAspect="1"/>
          </p:cNvPicPr>
          <p:nvPr/>
        </p:nvPicPr>
        <p:blipFill>
          <a:blip r:embed="rId2"/>
          <a:stretch>
            <a:fillRect/>
          </a:stretch>
        </p:blipFill>
        <p:spPr>
          <a:xfrm>
            <a:off x="1389957" y="1840864"/>
            <a:ext cx="9645068" cy="4677856"/>
          </a:xfrm>
          <a:prstGeom prst="rect">
            <a:avLst/>
          </a:prstGeom>
        </p:spPr>
      </p:pic>
      <p:grpSp>
        <p:nvGrpSpPr>
          <p:cNvPr id="39" name="Group 38">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5" name="Straight Connector 44">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0597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270E38-92CA-9FF4-71DE-574113AD02A9}"/>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AkayaTelivigala" pitchFamily="2" charset="77"/>
                <a:cs typeface="AkayaTelivigala" pitchFamily="2" charset="77"/>
              </a:rPr>
              <a:t>Correlation</a:t>
            </a:r>
            <a:r>
              <a:rPr lang="en-US" sz="4000" kern="1200" dirty="0">
                <a:solidFill>
                  <a:srgbClr val="FFFFFF"/>
                </a:solidFill>
                <a:latin typeface="+mj-lt"/>
                <a:ea typeface="+mj-ea"/>
                <a:cs typeface="+mj-cs"/>
              </a:rPr>
              <a:t> </a:t>
            </a:r>
            <a:r>
              <a:rPr lang="en-US" sz="4000" kern="1200" dirty="0">
                <a:solidFill>
                  <a:srgbClr val="FFFFFF"/>
                </a:solidFill>
                <a:latin typeface="AkayaTelivigala" pitchFamily="2" charset="77"/>
                <a:cs typeface="AkayaTelivigala" pitchFamily="2" charset="77"/>
              </a:rPr>
              <a:t>Matrix</a:t>
            </a:r>
          </a:p>
        </p:txBody>
      </p:sp>
      <p:pic>
        <p:nvPicPr>
          <p:cNvPr id="4" name="Picture 3">
            <a:extLst>
              <a:ext uri="{FF2B5EF4-FFF2-40B4-BE49-F238E27FC236}">
                <a16:creationId xmlns:a16="http://schemas.microsoft.com/office/drawing/2014/main" id="{9A7A97AD-B5EA-DDB3-30C2-8B736EAE3B35}"/>
              </a:ext>
            </a:extLst>
          </p:cNvPr>
          <p:cNvPicPr>
            <a:picLocks noChangeAspect="1"/>
          </p:cNvPicPr>
          <p:nvPr/>
        </p:nvPicPr>
        <p:blipFill>
          <a:blip r:embed="rId2"/>
          <a:stretch>
            <a:fillRect/>
          </a:stretch>
        </p:blipFill>
        <p:spPr>
          <a:xfrm>
            <a:off x="432225" y="2889705"/>
            <a:ext cx="11327549" cy="2605335"/>
          </a:xfrm>
          <a:prstGeom prst="rect">
            <a:avLst/>
          </a:prstGeom>
        </p:spPr>
      </p:pic>
    </p:spTree>
    <p:extLst>
      <p:ext uri="{BB962C8B-B14F-4D97-AF65-F5344CB8AC3E}">
        <p14:creationId xmlns:p14="http://schemas.microsoft.com/office/powerpoint/2010/main" val="105098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4">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689482-F30A-9571-360C-A9982904F805}"/>
              </a:ext>
            </a:extLst>
          </p:cNvPr>
          <p:cNvSpPr>
            <a:spLocks noGrp="1"/>
          </p:cNvSpPr>
          <p:nvPr>
            <p:ph type="title"/>
          </p:nvPr>
        </p:nvSpPr>
        <p:spPr>
          <a:xfrm>
            <a:off x="806825" y="457201"/>
            <a:ext cx="2844800" cy="2018112"/>
          </a:xfrm>
        </p:spPr>
        <p:txBody>
          <a:bodyPr vert="horz" lIns="91440" tIns="45720" rIns="91440" bIns="45720" rtlCol="0" anchor="b">
            <a:normAutofit/>
          </a:bodyPr>
          <a:lstStyle/>
          <a:p>
            <a:pPr algn="r"/>
            <a:r>
              <a:rPr lang="en-US" sz="4000" dirty="0">
                <a:solidFill>
                  <a:srgbClr val="FFFFFF"/>
                </a:solidFill>
                <a:latin typeface="AkayaTelivigala" pitchFamily="2" charset="77"/>
                <a:cs typeface="AkayaTelivigala" pitchFamily="2" charset="77"/>
              </a:rPr>
              <a:t>Linear Regression</a:t>
            </a:r>
          </a:p>
        </p:txBody>
      </p:sp>
      <p:sp>
        <p:nvSpPr>
          <p:cNvPr id="6" name="TextBox 5">
            <a:extLst>
              <a:ext uri="{FF2B5EF4-FFF2-40B4-BE49-F238E27FC236}">
                <a16:creationId xmlns:a16="http://schemas.microsoft.com/office/drawing/2014/main" id="{85BF583E-5DA4-BF50-998D-2FA6B88E63A5}"/>
              </a:ext>
            </a:extLst>
          </p:cNvPr>
          <p:cNvSpPr txBox="1"/>
          <p:nvPr/>
        </p:nvSpPr>
        <p:spPr>
          <a:xfrm>
            <a:off x="191559" y="4370952"/>
            <a:ext cx="3298120" cy="1768106"/>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chemeClr val="bg1"/>
                </a:solidFill>
                <a:latin typeface="AkayaTelivigala" pitchFamily="2" charset="77"/>
                <a:cs typeface="AkayaTelivigala" pitchFamily="2" charset="77"/>
              </a:rPr>
              <a:t>We can see that accuracy of the model is the same even after removing X4 variable, as it was collinear with other variables</a:t>
            </a:r>
            <a:r>
              <a:rPr lang="en-US" sz="2000" dirty="0">
                <a:latin typeface="AkayaTelivigala" pitchFamily="2" charset="77"/>
                <a:cs typeface="AkayaTelivigala" pitchFamily="2" charset="77"/>
              </a:rPr>
              <a:t>. </a:t>
            </a:r>
          </a:p>
        </p:txBody>
      </p:sp>
      <p:pic>
        <p:nvPicPr>
          <p:cNvPr id="5" name="Picture 4" descr="A screenshot of a computer&#10;&#10;Description automatically generated">
            <a:extLst>
              <a:ext uri="{FF2B5EF4-FFF2-40B4-BE49-F238E27FC236}">
                <a16:creationId xmlns:a16="http://schemas.microsoft.com/office/drawing/2014/main" id="{E5CADB08-D450-9671-B933-0CC840D5A84A}"/>
              </a:ext>
            </a:extLst>
          </p:cNvPr>
          <p:cNvPicPr>
            <a:picLocks noChangeAspect="1"/>
          </p:cNvPicPr>
          <p:nvPr/>
        </p:nvPicPr>
        <p:blipFill>
          <a:blip r:embed="rId3"/>
          <a:stretch>
            <a:fillRect/>
          </a:stretch>
        </p:blipFill>
        <p:spPr>
          <a:xfrm>
            <a:off x="4224759" y="364189"/>
            <a:ext cx="4322019" cy="393303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C8F4512C-8C1C-BD56-2B5D-BF637B2E0151}"/>
              </a:ext>
            </a:extLst>
          </p:cNvPr>
          <p:cNvPicPr>
            <a:picLocks noChangeAspect="1"/>
          </p:cNvPicPr>
          <p:nvPr/>
        </p:nvPicPr>
        <p:blipFill>
          <a:blip r:embed="rId4"/>
          <a:stretch>
            <a:fillRect/>
          </a:stretch>
        </p:blipFill>
        <p:spPr>
          <a:xfrm>
            <a:off x="8072080" y="2475313"/>
            <a:ext cx="3928361" cy="3761406"/>
          </a:xfrm>
          <a:prstGeom prst="rect">
            <a:avLst/>
          </a:prstGeom>
        </p:spPr>
      </p:pic>
    </p:spTree>
    <p:extLst>
      <p:ext uri="{BB962C8B-B14F-4D97-AF65-F5344CB8AC3E}">
        <p14:creationId xmlns:p14="http://schemas.microsoft.com/office/powerpoint/2010/main" val="106849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26" name="Rectangle 2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0A4A1E7-D0AC-8933-6A64-D0A4FFC487B3}"/>
              </a:ext>
            </a:extLst>
          </p:cNvPr>
          <p:cNvSpPr>
            <a:spLocks noGrp="1"/>
          </p:cNvSpPr>
          <p:nvPr>
            <p:ph type="title"/>
          </p:nvPr>
        </p:nvSpPr>
        <p:spPr>
          <a:xfrm>
            <a:off x="984125" y="272472"/>
            <a:ext cx="9477377" cy="1030515"/>
          </a:xfrm>
        </p:spPr>
        <p:txBody>
          <a:bodyPr vert="horz" lIns="91440" tIns="45720" rIns="91440" bIns="45720" rtlCol="0" anchor="ctr">
            <a:normAutofit/>
          </a:bodyPr>
          <a:lstStyle/>
          <a:p>
            <a:r>
              <a:rPr lang="en-US" sz="4000" dirty="0">
                <a:solidFill>
                  <a:srgbClr val="FFFFFF"/>
                </a:solidFill>
                <a:latin typeface="AkayaTelivigala" pitchFamily="2" charset="77"/>
                <a:cs typeface="AkayaTelivigala" pitchFamily="2" charset="77"/>
              </a:rPr>
              <a:t>Linear Regression</a:t>
            </a:r>
          </a:p>
        </p:txBody>
      </p:sp>
      <p:pic>
        <p:nvPicPr>
          <p:cNvPr id="9" name="Picture 8" descr="A screenshot of a computer program&#10;&#10;Description automatically generated">
            <a:extLst>
              <a:ext uri="{FF2B5EF4-FFF2-40B4-BE49-F238E27FC236}">
                <a16:creationId xmlns:a16="http://schemas.microsoft.com/office/drawing/2014/main" id="{1D57A257-97A8-94A3-CB68-04922B5F7C82}"/>
              </a:ext>
            </a:extLst>
          </p:cNvPr>
          <p:cNvPicPr>
            <a:picLocks noChangeAspect="1"/>
          </p:cNvPicPr>
          <p:nvPr/>
        </p:nvPicPr>
        <p:blipFill>
          <a:blip r:embed="rId3"/>
          <a:stretch>
            <a:fillRect/>
          </a:stretch>
        </p:blipFill>
        <p:spPr>
          <a:xfrm>
            <a:off x="984125" y="1973420"/>
            <a:ext cx="4855301" cy="474605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D5934417-4638-1841-77C8-32D26B555F85}"/>
              </a:ext>
            </a:extLst>
          </p:cNvPr>
          <p:cNvPicPr>
            <a:picLocks noChangeAspect="1"/>
          </p:cNvPicPr>
          <p:nvPr/>
        </p:nvPicPr>
        <p:blipFill>
          <a:blip r:embed="rId4"/>
          <a:stretch>
            <a:fillRect/>
          </a:stretch>
        </p:blipFill>
        <p:spPr>
          <a:xfrm>
            <a:off x="6529147" y="2046249"/>
            <a:ext cx="4855301" cy="4673228"/>
          </a:xfrm>
          <a:prstGeom prst="rect">
            <a:avLst/>
          </a:prstGeom>
        </p:spPr>
      </p:pic>
      <p:sp>
        <p:nvSpPr>
          <p:cNvPr id="11" name="TextBox 10">
            <a:extLst>
              <a:ext uri="{FF2B5EF4-FFF2-40B4-BE49-F238E27FC236}">
                <a16:creationId xmlns:a16="http://schemas.microsoft.com/office/drawing/2014/main" id="{18F834E6-4515-795C-BB5B-0A319AB06777}"/>
              </a:ext>
            </a:extLst>
          </p:cNvPr>
          <p:cNvSpPr txBox="1"/>
          <p:nvPr/>
        </p:nvSpPr>
        <p:spPr>
          <a:xfrm>
            <a:off x="5839426" y="470788"/>
            <a:ext cx="5793131" cy="879041"/>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000" dirty="0">
                <a:solidFill>
                  <a:schemeClr val="bg1"/>
                </a:solidFill>
                <a:latin typeface="AkayaTelivigala" pitchFamily="2" charset="77"/>
                <a:cs typeface="AkayaTelivigala" pitchFamily="2" charset="77"/>
              </a:rPr>
              <a:t>We can see that accuracy of the model is the same even after removing X4 variable, as it was collinear with other variables. </a:t>
            </a:r>
          </a:p>
        </p:txBody>
      </p:sp>
    </p:spTree>
    <p:extLst>
      <p:ext uri="{BB962C8B-B14F-4D97-AF65-F5344CB8AC3E}">
        <p14:creationId xmlns:p14="http://schemas.microsoft.com/office/powerpoint/2010/main" val="3510565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30" y="0"/>
            <a:ext cx="465736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3120A-DF85-25E4-D252-90DEE5072C1C}"/>
              </a:ext>
            </a:extLst>
          </p:cNvPr>
          <p:cNvSpPr>
            <a:spLocks noGrp="1"/>
          </p:cNvSpPr>
          <p:nvPr>
            <p:ph type="title"/>
          </p:nvPr>
        </p:nvSpPr>
        <p:spPr>
          <a:xfrm>
            <a:off x="8128990" y="637763"/>
            <a:ext cx="2916358" cy="689592"/>
          </a:xfrm>
        </p:spPr>
        <p:txBody>
          <a:bodyPr vert="horz" lIns="91440" tIns="45720" rIns="91440" bIns="45720" rtlCol="0" anchor="t">
            <a:normAutofit/>
          </a:bodyPr>
          <a:lstStyle/>
          <a:p>
            <a:r>
              <a:rPr lang="en-US" sz="4000" dirty="0">
                <a:latin typeface="AkayaTelivigala" pitchFamily="2" charset="77"/>
                <a:cs typeface="AkayaTelivigala" pitchFamily="2" charset="77"/>
              </a:rPr>
              <a:t>VIF</a:t>
            </a:r>
          </a:p>
        </p:txBody>
      </p:sp>
      <p:sp>
        <p:nvSpPr>
          <p:cNvPr id="31" name="Rectangle 3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90" y="226898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EE25A73-9B6C-DEC4-5EB3-82FB1B8AB037}"/>
              </a:ext>
            </a:extLst>
          </p:cNvPr>
          <p:cNvPicPr>
            <a:picLocks noChangeAspect="1"/>
          </p:cNvPicPr>
          <p:nvPr/>
        </p:nvPicPr>
        <p:blipFill>
          <a:blip r:embed="rId2"/>
          <a:stretch>
            <a:fillRect/>
          </a:stretch>
        </p:blipFill>
        <p:spPr>
          <a:xfrm>
            <a:off x="218408" y="2135810"/>
            <a:ext cx="7097821" cy="638804"/>
          </a:xfrm>
          <a:prstGeom prst="rect">
            <a:avLst/>
          </a:prstGeom>
        </p:spPr>
      </p:pic>
      <p:pic>
        <p:nvPicPr>
          <p:cNvPr id="7" name="Picture 6">
            <a:extLst>
              <a:ext uri="{FF2B5EF4-FFF2-40B4-BE49-F238E27FC236}">
                <a16:creationId xmlns:a16="http://schemas.microsoft.com/office/drawing/2014/main" id="{9DDD09E1-8248-9F43-F1F5-904C6B0CF50D}"/>
              </a:ext>
            </a:extLst>
          </p:cNvPr>
          <p:cNvPicPr>
            <a:picLocks noChangeAspect="1"/>
          </p:cNvPicPr>
          <p:nvPr/>
        </p:nvPicPr>
        <p:blipFill>
          <a:blip r:embed="rId3"/>
          <a:stretch>
            <a:fillRect/>
          </a:stretch>
        </p:blipFill>
        <p:spPr>
          <a:xfrm>
            <a:off x="218409" y="4127441"/>
            <a:ext cx="7097822" cy="656547"/>
          </a:xfrm>
          <a:prstGeom prst="rect">
            <a:avLst/>
          </a:prstGeom>
        </p:spPr>
      </p:pic>
      <p:sp>
        <p:nvSpPr>
          <p:cNvPr id="3" name="TextBox 2">
            <a:extLst>
              <a:ext uri="{FF2B5EF4-FFF2-40B4-BE49-F238E27FC236}">
                <a16:creationId xmlns:a16="http://schemas.microsoft.com/office/drawing/2014/main" id="{5841046B-5D65-44DC-F8A8-F65ECFD9930C}"/>
              </a:ext>
            </a:extLst>
          </p:cNvPr>
          <p:cNvSpPr txBox="1"/>
          <p:nvPr/>
        </p:nvSpPr>
        <p:spPr>
          <a:xfrm>
            <a:off x="8128938" y="2474868"/>
            <a:ext cx="2916410" cy="373966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400" dirty="0">
                <a:latin typeface="AkayaTelivigala" pitchFamily="2" charset="77"/>
                <a:cs typeface="AkayaTelivigala" pitchFamily="2" charset="77"/>
              </a:rPr>
              <a:t>VIF (Variance Inflation Factor) can be used to identify multicollinearity by assigning each attribute a score.</a:t>
            </a:r>
          </a:p>
          <a:p>
            <a:pPr indent="-228600">
              <a:lnSpc>
                <a:spcPct val="90000"/>
              </a:lnSpc>
              <a:spcAft>
                <a:spcPts val="600"/>
              </a:spcAft>
              <a:buFont typeface="Arial" panose="020B0604020202020204" pitchFamily="34" charset="0"/>
              <a:buChar char="•"/>
            </a:pPr>
            <a:endParaRPr lang="en-US" sz="1400" dirty="0">
              <a:latin typeface="AkayaTelivigala" pitchFamily="2" charset="77"/>
              <a:cs typeface="AkayaTelivigala" pitchFamily="2" charset="77"/>
            </a:endParaRPr>
          </a:p>
          <a:p>
            <a:pPr marL="285750" indent="-228600">
              <a:lnSpc>
                <a:spcPct val="90000"/>
              </a:lnSpc>
              <a:spcAft>
                <a:spcPts val="600"/>
              </a:spcAft>
              <a:buFont typeface="Arial" panose="020B0604020202020204" pitchFamily="34" charset="0"/>
              <a:buChar char="•"/>
            </a:pPr>
            <a:r>
              <a:rPr lang="en-US" sz="1400" dirty="0">
                <a:latin typeface="AkayaTelivigala" pitchFamily="2" charset="77"/>
                <a:cs typeface="AkayaTelivigala" pitchFamily="2" charset="77"/>
              </a:rPr>
              <a:t>A VIF value of less than 10 indicates that the predictor variable is not highly correlated with the other predictor variables in the regression model, and therefore, there is no serious multicollinearity problem.</a:t>
            </a:r>
          </a:p>
          <a:p>
            <a:pPr>
              <a:lnSpc>
                <a:spcPct val="90000"/>
              </a:lnSpc>
              <a:spcAft>
                <a:spcPts val="600"/>
              </a:spcAft>
            </a:pPr>
            <a:endParaRPr lang="en-US" sz="1400" dirty="0">
              <a:latin typeface="AkayaTelivigala" pitchFamily="2" charset="77"/>
              <a:cs typeface="AkayaTelivigala" pitchFamily="2" charset="77"/>
            </a:endParaRPr>
          </a:p>
          <a:p>
            <a:pPr marL="285750" indent="-228600">
              <a:lnSpc>
                <a:spcPct val="90000"/>
              </a:lnSpc>
              <a:spcAft>
                <a:spcPts val="600"/>
              </a:spcAft>
              <a:buFont typeface="Arial" panose="020B0604020202020204" pitchFamily="34" charset="0"/>
              <a:buChar char="•"/>
            </a:pPr>
            <a:r>
              <a:rPr lang="en-US" sz="1400" dirty="0">
                <a:latin typeface="AkayaTelivigala" pitchFamily="2" charset="77"/>
                <a:cs typeface="AkayaTelivigala" pitchFamily="2" charset="77"/>
              </a:rPr>
              <a:t>To remove multicollinearity, we can remove correlated independent variables or combine them. </a:t>
            </a:r>
          </a:p>
        </p:txBody>
      </p:sp>
    </p:spTree>
    <p:extLst>
      <p:ext uri="{BB962C8B-B14F-4D97-AF65-F5344CB8AC3E}">
        <p14:creationId xmlns:p14="http://schemas.microsoft.com/office/powerpoint/2010/main" val="991371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C6655E9-BF72-B7B5-A42A-815FF3C46D3D}"/>
              </a:ext>
            </a:extLst>
          </p:cNvPr>
          <p:cNvPicPr>
            <a:picLocks noChangeAspect="1"/>
          </p:cNvPicPr>
          <p:nvPr/>
        </p:nvPicPr>
        <p:blipFill>
          <a:blip r:embed="rId2"/>
          <a:stretch>
            <a:fillRect/>
          </a:stretch>
        </p:blipFill>
        <p:spPr>
          <a:xfrm>
            <a:off x="4110037" y="349563"/>
            <a:ext cx="2860541" cy="846188"/>
          </a:xfrm>
          <a:prstGeom prst="rect">
            <a:avLst/>
          </a:prstGeom>
        </p:spPr>
      </p:pic>
      <p:pic>
        <p:nvPicPr>
          <p:cNvPr id="8" name="Picture 7" descr="A close-up of a computer code&#10;&#10;Description automatically generated">
            <a:extLst>
              <a:ext uri="{FF2B5EF4-FFF2-40B4-BE49-F238E27FC236}">
                <a16:creationId xmlns:a16="http://schemas.microsoft.com/office/drawing/2014/main" id="{354847CF-FB4F-CD78-814B-31F804AAE8C6}"/>
              </a:ext>
            </a:extLst>
          </p:cNvPr>
          <p:cNvPicPr>
            <a:picLocks noChangeAspect="1"/>
          </p:cNvPicPr>
          <p:nvPr/>
        </p:nvPicPr>
        <p:blipFill>
          <a:blip r:embed="rId3"/>
          <a:stretch>
            <a:fillRect/>
          </a:stretch>
        </p:blipFill>
        <p:spPr>
          <a:xfrm>
            <a:off x="4110037" y="2867746"/>
            <a:ext cx="4483356" cy="686779"/>
          </a:xfrm>
          <a:prstGeom prst="rect">
            <a:avLst/>
          </a:prstGeom>
        </p:spPr>
      </p:pic>
      <p:pic>
        <p:nvPicPr>
          <p:cNvPr id="10" name="Picture 9">
            <a:extLst>
              <a:ext uri="{FF2B5EF4-FFF2-40B4-BE49-F238E27FC236}">
                <a16:creationId xmlns:a16="http://schemas.microsoft.com/office/drawing/2014/main" id="{7B38BAD3-E95D-2563-C052-03EC24F8A88B}"/>
              </a:ext>
            </a:extLst>
          </p:cNvPr>
          <p:cNvPicPr>
            <a:picLocks noChangeAspect="1"/>
          </p:cNvPicPr>
          <p:nvPr/>
        </p:nvPicPr>
        <p:blipFill>
          <a:blip r:embed="rId4"/>
          <a:stretch>
            <a:fillRect/>
          </a:stretch>
        </p:blipFill>
        <p:spPr>
          <a:xfrm>
            <a:off x="4110037" y="3578319"/>
            <a:ext cx="5075213" cy="528486"/>
          </a:xfrm>
          <a:prstGeom prst="rect">
            <a:avLst/>
          </a:prstGeom>
        </p:spPr>
      </p:pic>
      <p:pic>
        <p:nvPicPr>
          <p:cNvPr id="6" name="Picture 5" descr="A white background with black text&#10;&#10;Description automatically generated">
            <a:extLst>
              <a:ext uri="{FF2B5EF4-FFF2-40B4-BE49-F238E27FC236}">
                <a16:creationId xmlns:a16="http://schemas.microsoft.com/office/drawing/2014/main" id="{8C9AA3CC-1C2F-C3C1-5065-0931CE9D7688}"/>
              </a:ext>
            </a:extLst>
          </p:cNvPr>
          <p:cNvPicPr>
            <a:picLocks noChangeAspect="1"/>
          </p:cNvPicPr>
          <p:nvPr/>
        </p:nvPicPr>
        <p:blipFill>
          <a:blip r:embed="rId5"/>
          <a:stretch>
            <a:fillRect/>
          </a:stretch>
        </p:blipFill>
        <p:spPr>
          <a:xfrm>
            <a:off x="4110037" y="1312301"/>
            <a:ext cx="6886247" cy="143889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5B5FC786-7EA8-1B65-BF6F-AF11DBEA9AFB}"/>
              </a:ext>
            </a:extLst>
          </p:cNvPr>
          <p:cNvPicPr>
            <a:picLocks noChangeAspect="1"/>
          </p:cNvPicPr>
          <p:nvPr/>
        </p:nvPicPr>
        <p:blipFill>
          <a:blip r:embed="rId6"/>
          <a:stretch>
            <a:fillRect/>
          </a:stretch>
        </p:blipFill>
        <p:spPr>
          <a:xfrm>
            <a:off x="4110038" y="4260848"/>
            <a:ext cx="7164388" cy="2303463"/>
          </a:xfrm>
          <a:prstGeom prst="rect">
            <a:avLst/>
          </a:prstGeom>
        </p:spPr>
      </p:pic>
      <p:sp>
        <p:nvSpPr>
          <p:cNvPr id="2" name="Title 1">
            <a:extLst>
              <a:ext uri="{FF2B5EF4-FFF2-40B4-BE49-F238E27FC236}">
                <a16:creationId xmlns:a16="http://schemas.microsoft.com/office/drawing/2014/main" id="{E2243AFA-E8E4-D442-8F09-1F0C86892140}"/>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anchor="ctr">
            <a:normAutofit/>
          </a:bodyPr>
          <a:lstStyle/>
          <a:p>
            <a:pPr algn="ctr"/>
            <a:r>
              <a:rPr lang="en-US" sz="2600">
                <a:solidFill>
                  <a:schemeClr val="bg1"/>
                </a:solidFill>
                <a:latin typeface="AkayaTelivigala" pitchFamily="2" charset="77"/>
                <a:cs typeface="AkayaTelivigala" pitchFamily="2" charset="77"/>
              </a:rPr>
              <a:t>Assigned Categories according to Quartile </a:t>
            </a:r>
          </a:p>
        </p:txBody>
      </p:sp>
    </p:spTree>
    <p:extLst>
      <p:ext uri="{BB962C8B-B14F-4D97-AF65-F5344CB8AC3E}">
        <p14:creationId xmlns:p14="http://schemas.microsoft.com/office/powerpoint/2010/main" val="328750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F867A-B353-3630-2B17-1F5A2CD41C9B}"/>
              </a:ext>
            </a:extLst>
          </p:cNvPr>
          <p:cNvSpPr>
            <a:spLocks noGrp="1"/>
          </p:cNvSpPr>
          <p:nvPr>
            <p:ph type="title"/>
          </p:nvPr>
        </p:nvSpPr>
        <p:spPr>
          <a:xfrm>
            <a:off x="630935" y="630936"/>
            <a:ext cx="5330275" cy="1951075"/>
          </a:xfrm>
          <a:noFill/>
        </p:spPr>
        <p:txBody>
          <a:bodyPr vert="horz" lIns="91440" tIns="45720" rIns="91440" bIns="45720" rtlCol="0" anchor="t">
            <a:normAutofit/>
          </a:bodyPr>
          <a:lstStyle/>
          <a:p>
            <a:r>
              <a:rPr lang="en-US" sz="4800" dirty="0">
                <a:solidFill>
                  <a:schemeClr val="bg1"/>
                </a:solidFill>
                <a:latin typeface="AkayaTelivigala" pitchFamily="2" charset="77"/>
                <a:cs typeface="AkayaTelivigala" pitchFamily="2" charset="77"/>
              </a:rPr>
              <a:t>Perceptron</a:t>
            </a:r>
          </a:p>
        </p:txBody>
      </p:sp>
      <p:sp>
        <p:nvSpPr>
          <p:cNvPr id="3" name="TextBox 2">
            <a:extLst>
              <a:ext uri="{FF2B5EF4-FFF2-40B4-BE49-F238E27FC236}">
                <a16:creationId xmlns:a16="http://schemas.microsoft.com/office/drawing/2014/main" id="{E4CC9709-E42D-F79F-486F-3631F8F05567}"/>
              </a:ext>
            </a:extLst>
          </p:cNvPr>
          <p:cNvSpPr txBox="1"/>
          <p:nvPr/>
        </p:nvSpPr>
        <p:spPr>
          <a:xfrm>
            <a:off x="6167718" y="630936"/>
            <a:ext cx="4992469" cy="1951087"/>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solidFill>
                  <a:schemeClr val="bg1"/>
                </a:solidFill>
                <a:effectLst/>
                <a:latin typeface="AkayaTelivigala" pitchFamily="2" charset="77"/>
                <a:cs typeface="AkayaTelivigala" pitchFamily="2" charset="77"/>
              </a:rPr>
              <a:t>Perceptron takes different groups of obs</a:t>
            </a:r>
            <a:r>
              <a:rPr lang="en-US" sz="1700" dirty="0">
                <a:solidFill>
                  <a:schemeClr val="bg1"/>
                </a:solidFill>
                <a:latin typeface="AkayaTelivigala" pitchFamily="2" charset="77"/>
                <a:cs typeface="AkayaTelivigala" pitchFamily="2" charset="77"/>
              </a:rPr>
              <a:t>ervations </a:t>
            </a:r>
            <a:r>
              <a:rPr lang="en-US" sz="1700" dirty="0">
                <a:solidFill>
                  <a:schemeClr val="bg1"/>
                </a:solidFill>
                <a:effectLst/>
                <a:latin typeface="AkayaTelivigala" pitchFamily="2" charset="77"/>
                <a:cs typeface="AkayaTelivigala" pitchFamily="2" charset="77"/>
              </a:rPr>
              <a:t>and tries to separate them with a straight line,</a:t>
            </a:r>
          </a:p>
          <a:p>
            <a:pPr indent="-228600">
              <a:lnSpc>
                <a:spcPct val="90000"/>
              </a:lnSpc>
              <a:spcAft>
                <a:spcPts val="600"/>
              </a:spcAft>
              <a:buFont typeface="Arial" panose="020B0604020202020204" pitchFamily="34" charset="0"/>
              <a:buChar char="•"/>
            </a:pPr>
            <a:endParaRPr lang="en-US" sz="1700" dirty="0">
              <a:solidFill>
                <a:schemeClr val="bg1"/>
              </a:solidFill>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1700" dirty="0">
                <a:solidFill>
                  <a:schemeClr val="bg1"/>
                </a:solidFill>
                <a:effectLst/>
                <a:latin typeface="AkayaTelivigala" pitchFamily="2" charset="77"/>
                <a:cs typeface="AkayaTelivigala" pitchFamily="2" charset="77"/>
              </a:rPr>
              <a:t>Perceptron can separate only into 2 groups.</a:t>
            </a:r>
          </a:p>
          <a:p>
            <a:pPr indent="-228600">
              <a:lnSpc>
                <a:spcPct val="90000"/>
              </a:lnSpc>
              <a:spcAft>
                <a:spcPts val="600"/>
              </a:spcAft>
              <a:buFont typeface="Arial" panose="020B0604020202020204" pitchFamily="34" charset="0"/>
              <a:buChar char="•"/>
            </a:pPr>
            <a:endParaRPr lang="en-US" sz="1700" dirty="0">
              <a:solidFill>
                <a:schemeClr val="bg1"/>
              </a:solidFill>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1700" dirty="0">
                <a:solidFill>
                  <a:schemeClr val="bg1"/>
                </a:solidFill>
                <a:effectLst/>
                <a:latin typeface="AkayaTelivigala" pitchFamily="2" charset="77"/>
                <a:cs typeface="AkayaTelivigala" pitchFamily="2" charset="77"/>
              </a:rPr>
              <a:t>There are many solutions to separate the groups. </a:t>
            </a:r>
            <a:endParaRPr lang="en-US" sz="1700" dirty="0">
              <a:solidFill>
                <a:schemeClr val="bg1"/>
              </a:solidFill>
              <a:latin typeface="AkayaTelivigala" pitchFamily="2" charset="77"/>
              <a:cs typeface="AkayaTelivigala" pitchFamily="2" charset="77"/>
            </a:endParaRPr>
          </a:p>
        </p:txBody>
      </p:sp>
      <p:sp>
        <p:nvSpPr>
          <p:cNvPr id="25" name="Rectangle 2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descr="A screenshot of a computer program&#10;&#10;Description automatically generated">
            <a:extLst>
              <a:ext uri="{FF2B5EF4-FFF2-40B4-BE49-F238E27FC236}">
                <a16:creationId xmlns:a16="http://schemas.microsoft.com/office/drawing/2014/main" id="{5C4076BA-6FA2-E384-A810-44F8E72B1AB2}"/>
              </a:ext>
            </a:extLst>
          </p:cNvPr>
          <p:cNvPicPr>
            <a:picLocks noChangeAspect="1"/>
          </p:cNvPicPr>
          <p:nvPr/>
        </p:nvPicPr>
        <p:blipFill>
          <a:blip r:embed="rId2"/>
          <a:stretch>
            <a:fillRect/>
          </a:stretch>
        </p:blipFill>
        <p:spPr>
          <a:xfrm>
            <a:off x="214260" y="1941136"/>
            <a:ext cx="5357930" cy="3911288"/>
          </a:xfrm>
          <a:prstGeom prst="rect">
            <a:avLst/>
          </a:prstGeom>
        </p:spPr>
      </p:pic>
      <p:grpSp>
        <p:nvGrpSpPr>
          <p:cNvPr id="39" name="Group 38">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40" name="Straight Connector 39">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Picture 3" descr="A close-up of a computer code&#10;&#10;Description automatically generated">
            <a:extLst>
              <a:ext uri="{FF2B5EF4-FFF2-40B4-BE49-F238E27FC236}">
                <a16:creationId xmlns:a16="http://schemas.microsoft.com/office/drawing/2014/main" id="{7FB133FF-362A-DB15-4882-3E0756ACE119}"/>
              </a:ext>
            </a:extLst>
          </p:cNvPr>
          <p:cNvPicPr>
            <a:picLocks noChangeAspect="1"/>
          </p:cNvPicPr>
          <p:nvPr/>
        </p:nvPicPr>
        <p:blipFill>
          <a:blip r:embed="rId3"/>
          <a:stretch>
            <a:fillRect/>
          </a:stretch>
        </p:blipFill>
        <p:spPr>
          <a:xfrm>
            <a:off x="6093899" y="4146778"/>
            <a:ext cx="5330898" cy="826288"/>
          </a:xfrm>
          <a:prstGeom prst="rect">
            <a:avLst/>
          </a:prstGeom>
        </p:spPr>
      </p:pic>
    </p:spTree>
    <p:extLst>
      <p:ext uri="{BB962C8B-B14F-4D97-AF65-F5344CB8AC3E}">
        <p14:creationId xmlns:p14="http://schemas.microsoft.com/office/powerpoint/2010/main" val="2691903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9EF5E-691C-C3B1-E013-3ACDAE3587AA}"/>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latin typeface="AkayaTelivigala" pitchFamily="2" charset="77"/>
                <a:cs typeface="AkayaTelivigala" pitchFamily="2" charset="77"/>
              </a:rPr>
              <a:t>Perceptron – loops</a:t>
            </a:r>
          </a:p>
        </p:txBody>
      </p:sp>
      <p:pic>
        <p:nvPicPr>
          <p:cNvPr id="8" name="Picture 7" descr="A computer code with green text&#10;&#10;Description automatically generated">
            <a:extLst>
              <a:ext uri="{FF2B5EF4-FFF2-40B4-BE49-F238E27FC236}">
                <a16:creationId xmlns:a16="http://schemas.microsoft.com/office/drawing/2014/main" id="{F3E12EDE-4941-702B-AD43-EA2E758074C4}"/>
              </a:ext>
            </a:extLst>
          </p:cNvPr>
          <p:cNvPicPr>
            <a:picLocks noChangeAspect="1"/>
          </p:cNvPicPr>
          <p:nvPr/>
        </p:nvPicPr>
        <p:blipFill>
          <a:blip r:embed="rId2"/>
          <a:stretch>
            <a:fillRect/>
          </a:stretch>
        </p:blipFill>
        <p:spPr>
          <a:xfrm>
            <a:off x="715748" y="2942370"/>
            <a:ext cx="5131088" cy="2475749"/>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4A15E5B0-E550-59A2-38DD-6E6635152B41}"/>
              </a:ext>
            </a:extLst>
          </p:cNvPr>
          <p:cNvPicPr>
            <a:picLocks noChangeAspect="1"/>
          </p:cNvPicPr>
          <p:nvPr/>
        </p:nvPicPr>
        <p:blipFill>
          <a:blip r:embed="rId3"/>
          <a:stretch>
            <a:fillRect/>
          </a:stretch>
        </p:blipFill>
        <p:spPr>
          <a:xfrm>
            <a:off x="6345165" y="2292573"/>
            <a:ext cx="5131087" cy="3848314"/>
          </a:xfrm>
          <a:prstGeom prst="rect">
            <a:avLst/>
          </a:prstGeom>
        </p:spPr>
      </p:pic>
    </p:spTree>
    <p:extLst>
      <p:ext uri="{BB962C8B-B14F-4D97-AF65-F5344CB8AC3E}">
        <p14:creationId xmlns:p14="http://schemas.microsoft.com/office/powerpoint/2010/main" val="4101199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5922-0F5B-B39F-B2E3-EDBC7BCCE36C}"/>
              </a:ext>
            </a:extLst>
          </p:cNvPr>
          <p:cNvSpPr>
            <a:spLocks noGrp="1"/>
          </p:cNvSpPr>
          <p:nvPr>
            <p:ph type="title"/>
          </p:nvPr>
        </p:nvSpPr>
        <p:spPr/>
        <p:txBody>
          <a:bodyPr/>
          <a:lstStyle/>
          <a:p>
            <a:r>
              <a:rPr lang="en-US" dirty="0">
                <a:latin typeface="AkayaTelivigala" pitchFamily="2" charset="77"/>
                <a:cs typeface="AkayaTelivigala" pitchFamily="2" charset="77"/>
              </a:rPr>
              <a:t>Perceptron – iteration 1</a:t>
            </a:r>
          </a:p>
        </p:txBody>
      </p:sp>
      <p:pic>
        <p:nvPicPr>
          <p:cNvPr id="4" name="Picture 3" descr="A white sheet with numbers&#10;&#10;Description automatically generated">
            <a:extLst>
              <a:ext uri="{FF2B5EF4-FFF2-40B4-BE49-F238E27FC236}">
                <a16:creationId xmlns:a16="http://schemas.microsoft.com/office/drawing/2014/main" id="{CBCFCFE0-772B-F375-27A1-5778AE75F4E4}"/>
              </a:ext>
            </a:extLst>
          </p:cNvPr>
          <p:cNvPicPr>
            <a:picLocks noChangeAspect="1"/>
          </p:cNvPicPr>
          <p:nvPr/>
        </p:nvPicPr>
        <p:blipFill>
          <a:blip r:embed="rId2"/>
          <a:stretch>
            <a:fillRect/>
          </a:stretch>
        </p:blipFill>
        <p:spPr>
          <a:xfrm>
            <a:off x="278515" y="1510145"/>
            <a:ext cx="5446651" cy="3255819"/>
          </a:xfrm>
          <a:prstGeom prst="rect">
            <a:avLst/>
          </a:prstGeom>
        </p:spPr>
      </p:pic>
      <p:pic>
        <p:nvPicPr>
          <p:cNvPr id="6" name="Picture 5" descr="A white sheet with black numbers&#10;&#10;Description automatically generated">
            <a:extLst>
              <a:ext uri="{FF2B5EF4-FFF2-40B4-BE49-F238E27FC236}">
                <a16:creationId xmlns:a16="http://schemas.microsoft.com/office/drawing/2014/main" id="{34991AAF-2BE9-887A-498C-401D2305003E}"/>
              </a:ext>
            </a:extLst>
          </p:cNvPr>
          <p:cNvPicPr>
            <a:picLocks noChangeAspect="1"/>
          </p:cNvPicPr>
          <p:nvPr/>
        </p:nvPicPr>
        <p:blipFill>
          <a:blip r:embed="rId3"/>
          <a:stretch>
            <a:fillRect/>
          </a:stretch>
        </p:blipFill>
        <p:spPr>
          <a:xfrm>
            <a:off x="6096000" y="1510145"/>
            <a:ext cx="5808742" cy="3302266"/>
          </a:xfrm>
          <a:prstGeom prst="rect">
            <a:avLst/>
          </a:prstGeom>
        </p:spPr>
      </p:pic>
      <p:pic>
        <p:nvPicPr>
          <p:cNvPr id="8" name="Picture 7">
            <a:extLst>
              <a:ext uri="{FF2B5EF4-FFF2-40B4-BE49-F238E27FC236}">
                <a16:creationId xmlns:a16="http://schemas.microsoft.com/office/drawing/2014/main" id="{AF7D05CC-BAED-B621-3A90-A18B95462FB1}"/>
              </a:ext>
            </a:extLst>
          </p:cNvPr>
          <p:cNvPicPr>
            <a:picLocks noChangeAspect="1"/>
          </p:cNvPicPr>
          <p:nvPr/>
        </p:nvPicPr>
        <p:blipFill>
          <a:blip r:embed="rId4"/>
          <a:stretch>
            <a:fillRect/>
          </a:stretch>
        </p:blipFill>
        <p:spPr>
          <a:xfrm>
            <a:off x="3615128" y="5946775"/>
            <a:ext cx="4953000" cy="546100"/>
          </a:xfrm>
          <a:prstGeom prst="rect">
            <a:avLst/>
          </a:prstGeom>
        </p:spPr>
      </p:pic>
      <p:sp>
        <p:nvSpPr>
          <p:cNvPr id="3" name="TextBox 2">
            <a:extLst>
              <a:ext uri="{FF2B5EF4-FFF2-40B4-BE49-F238E27FC236}">
                <a16:creationId xmlns:a16="http://schemas.microsoft.com/office/drawing/2014/main" id="{DC0321EC-4C12-1CF4-4660-350E63FE2615}"/>
              </a:ext>
            </a:extLst>
          </p:cNvPr>
          <p:cNvSpPr txBox="1"/>
          <p:nvPr/>
        </p:nvSpPr>
        <p:spPr>
          <a:xfrm>
            <a:off x="278515" y="4915673"/>
            <a:ext cx="11626227" cy="923330"/>
          </a:xfrm>
          <a:prstGeom prst="rect">
            <a:avLst/>
          </a:prstGeom>
          <a:noFill/>
        </p:spPr>
        <p:txBody>
          <a:bodyPr wrap="square" rtlCol="0">
            <a:spAutoFit/>
          </a:bodyPr>
          <a:lstStyle/>
          <a:p>
            <a:r>
              <a:rPr lang="en-US" b="0" i="0" dirty="0">
                <a:solidFill>
                  <a:srgbClr val="1F1F1F"/>
                </a:solidFill>
                <a:effectLst/>
                <a:latin typeface="AkayaTelivigala" pitchFamily="2" charset="77"/>
                <a:cs typeface="AkayaTelivigala" pitchFamily="2" charset="77"/>
              </a:rPr>
              <a:t>The number of incorrect predictions decreases at each Epoch, and the weight vector changes at each epoch, which indicates that the perceptron is learning to classify the data more accurately and adjusting its decision boundary to better separate the data.</a:t>
            </a:r>
            <a:endParaRPr lang="en-US" dirty="0">
              <a:latin typeface="AkayaTelivigala" pitchFamily="2" charset="77"/>
              <a:cs typeface="AkayaTelivigala" pitchFamily="2" charset="77"/>
            </a:endParaRPr>
          </a:p>
        </p:txBody>
      </p:sp>
    </p:spTree>
    <p:extLst>
      <p:ext uri="{BB962C8B-B14F-4D97-AF65-F5344CB8AC3E}">
        <p14:creationId xmlns:p14="http://schemas.microsoft.com/office/powerpoint/2010/main" val="1975012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5922-0F5B-B39F-B2E3-EDBC7BCCE36C}"/>
              </a:ext>
            </a:extLst>
          </p:cNvPr>
          <p:cNvSpPr>
            <a:spLocks noGrp="1"/>
          </p:cNvSpPr>
          <p:nvPr>
            <p:ph type="title"/>
          </p:nvPr>
        </p:nvSpPr>
        <p:spPr/>
        <p:txBody>
          <a:bodyPr/>
          <a:lstStyle/>
          <a:p>
            <a:r>
              <a:rPr lang="en-US" dirty="0">
                <a:latin typeface="AkayaTelivigala" pitchFamily="2" charset="77"/>
                <a:cs typeface="AkayaTelivigala" pitchFamily="2" charset="77"/>
              </a:rPr>
              <a:t>Perceptron – iteration 2</a:t>
            </a:r>
          </a:p>
        </p:txBody>
      </p:sp>
      <p:pic>
        <p:nvPicPr>
          <p:cNvPr id="5" name="Picture 4" descr="A table of numbers with numbers on it&#10;&#10;Description automatically generated">
            <a:extLst>
              <a:ext uri="{FF2B5EF4-FFF2-40B4-BE49-F238E27FC236}">
                <a16:creationId xmlns:a16="http://schemas.microsoft.com/office/drawing/2014/main" id="{91C1F079-182C-69B3-76FB-18ED9DDCED39}"/>
              </a:ext>
            </a:extLst>
          </p:cNvPr>
          <p:cNvPicPr>
            <a:picLocks noChangeAspect="1"/>
          </p:cNvPicPr>
          <p:nvPr/>
        </p:nvPicPr>
        <p:blipFill>
          <a:blip r:embed="rId2"/>
          <a:stretch>
            <a:fillRect/>
          </a:stretch>
        </p:blipFill>
        <p:spPr>
          <a:xfrm>
            <a:off x="241741" y="1496291"/>
            <a:ext cx="5854259" cy="3429000"/>
          </a:xfrm>
          <a:prstGeom prst="rect">
            <a:avLst/>
          </a:prstGeom>
        </p:spPr>
      </p:pic>
      <p:pic>
        <p:nvPicPr>
          <p:cNvPr id="7" name="Picture 6" descr="A table of numbers with numbers&#10;&#10;Description automatically generated with medium confidence">
            <a:extLst>
              <a:ext uri="{FF2B5EF4-FFF2-40B4-BE49-F238E27FC236}">
                <a16:creationId xmlns:a16="http://schemas.microsoft.com/office/drawing/2014/main" id="{2AE9517C-4BC0-E9C9-69DF-CD7DB5411AE3}"/>
              </a:ext>
            </a:extLst>
          </p:cNvPr>
          <p:cNvPicPr>
            <a:picLocks noChangeAspect="1"/>
          </p:cNvPicPr>
          <p:nvPr/>
        </p:nvPicPr>
        <p:blipFill>
          <a:blip r:embed="rId3"/>
          <a:stretch>
            <a:fillRect/>
          </a:stretch>
        </p:blipFill>
        <p:spPr>
          <a:xfrm>
            <a:off x="6096000" y="1496291"/>
            <a:ext cx="6037530" cy="3429000"/>
          </a:xfrm>
          <a:prstGeom prst="rect">
            <a:avLst/>
          </a:prstGeom>
        </p:spPr>
      </p:pic>
      <p:pic>
        <p:nvPicPr>
          <p:cNvPr id="9" name="Picture 8">
            <a:extLst>
              <a:ext uri="{FF2B5EF4-FFF2-40B4-BE49-F238E27FC236}">
                <a16:creationId xmlns:a16="http://schemas.microsoft.com/office/drawing/2014/main" id="{DF505301-3CF6-3DAC-F419-2CE966057A55}"/>
              </a:ext>
            </a:extLst>
          </p:cNvPr>
          <p:cNvPicPr>
            <a:picLocks noChangeAspect="1"/>
          </p:cNvPicPr>
          <p:nvPr/>
        </p:nvPicPr>
        <p:blipFill>
          <a:blip r:embed="rId4"/>
          <a:stretch>
            <a:fillRect/>
          </a:stretch>
        </p:blipFill>
        <p:spPr>
          <a:xfrm>
            <a:off x="3784600" y="5975043"/>
            <a:ext cx="4622800" cy="508000"/>
          </a:xfrm>
          <a:prstGeom prst="rect">
            <a:avLst/>
          </a:prstGeom>
        </p:spPr>
      </p:pic>
    </p:spTree>
    <p:extLst>
      <p:ext uri="{BB962C8B-B14F-4D97-AF65-F5344CB8AC3E}">
        <p14:creationId xmlns:p14="http://schemas.microsoft.com/office/powerpoint/2010/main" val="237906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E3AA3-453F-56AF-9086-BB982B09D924}"/>
              </a:ext>
            </a:extLst>
          </p:cNvPr>
          <p:cNvSpPr>
            <a:spLocks noGrp="1"/>
          </p:cNvSpPr>
          <p:nvPr>
            <p:ph type="title"/>
          </p:nvPr>
        </p:nvSpPr>
        <p:spPr>
          <a:xfrm>
            <a:off x="6804845" y="874836"/>
            <a:ext cx="4391024" cy="890433"/>
          </a:xfrm>
        </p:spPr>
        <p:txBody>
          <a:bodyPr vert="horz" lIns="91440" tIns="45720" rIns="91440" bIns="45720" rtlCol="0" anchor="t">
            <a:normAutofit/>
          </a:bodyPr>
          <a:lstStyle/>
          <a:p>
            <a:r>
              <a:rPr lang="en-US" sz="4000" dirty="0">
                <a:solidFill>
                  <a:schemeClr val="bg1"/>
                </a:solidFill>
                <a:latin typeface="AkayaTelivigala" pitchFamily="2" charset="77"/>
                <a:cs typeface="AkayaTelivigala" pitchFamily="2" charset="77"/>
              </a:rPr>
              <a:t>Dataset Description </a:t>
            </a:r>
          </a:p>
        </p:txBody>
      </p:sp>
      <p:pic>
        <p:nvPicPr>
          <p:cNvPr id="6" name="Picture 5">
            <a:extLst>
              <a:ext uri="{FF2B5EF4-FFF2-40B4-BE49-F238E27FC236}">
                <a16:creationId xmlns:a16="http://schemas.microsoft.com/office/drawing/2014/main" id="{020BD3E3-E6F7-0150-0EC5-B9418E85C22E}"/>
              </a:ext>
            </a:extLst>
          </p:cNvPr>
          <p:cNvPicPr>
            <a:picLocks noChangeAspect="1"/>
          </p:cNvPicPr>
          <p:nvPr/>
        </p:nvPicPr>
        <p:blipFill rotWithShape="1">
          <a:blip r:embed="rId2"/>
          <a:srcRect l="26936" r="890" b="-1"/>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2" name="Group 11">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3" name="Freeform: Shape 12">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6FFDEB86-D71B-75C8-A2B7-0FFC9A701EFE}"/>
              </a:ext>
            </a:extLst>
          </p:cNvPr>
          <p:cNvSpPr txBox="1"/>
          <p:nvPr/>
        </p:nvSpPr>
        <p:spPr>
          <a:xfrm>
            <a:off x="6685935" y="2222091"/>
            <a:ext cx="5161936" cy="4296696"/>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2200" dirty="0">
                <a:solidFill>
                  <a:schemeClr val="bg1">
                    <a:alpha val="80000"/>
                  </a:schemeClr>
                </a:solidFill>
                <a:latin typeface="AkayaTelivigala" pitchFamily="2" charset="77"/>
                <a:cs typeface="AkayaTelivigala" pitchFamily="2" charset="77"/>
              </a:rPr>
              <a:t>Our Dataset contains data on the energy efficiency of buildings. </a:t>
            </a:r>
          </a:p>
          <a:p>
            <a:pPr indent="-228600">
              <a:lnSpc>
                <a:spcPct val="90000"/>
              </a:lnSpc>
              <a:spcAft>
                <a:spcPts val="600"/>
              </a:spcAft>
              <a:buFont typeface="Arial" panose="020B0604020202020204" pitchFamily="34" charset="0"/>
              <a:buChar char="•"/>
            </a:pPr>
            <a:endParaRPr lang="en-US" sz="2200" dirty="0">
              <a:solidFill>
                <a:schemeClr val="bg1">
                  <a:alpha val="80000"/>
                </a:schemeClr>
              </a:solidFill>
              <a:latin typeface="AkayaTelivigala" pitchFamily="2" charset="77"/>
              <a:cs typeface="AkayaTelivigala" pitchFamily="2" charset="77"/>
            </a:endParaRPr>
          </a:p>
          <a:p>
            <a:pPr>
              <a:lnSpc>
                <a:spcPct val="90000"/>
              </a:lnSpc>
              <a:spcAft>
                <a:spcPts val="600"/>
              </a:spcAft>
            </a:pPr>
            <a:r>
              <a:rPr lang="en-US" sz="2200" dirty="0">
                <a:solidFill>
                  <a:schemeClr val="bg1">
                    <a:alpha val="80000"/>
                  </a:schemeClr>
                </a:solidFill>
                <a:latin typeface="AkayaTelivigala" pitchFamily="2" charset="77"/>
                <a:cs typeface="AkayaTelivigala" pitchFamily="2" charset="77"/>
              </a:rPr>
              <a:t>X Variables : </a:t>
            </a:r>
          </a:p>
          <a:p>
            <a:pPr indent="-228600">
              <a:lnSpc>
                <a:spcPct val="90000"/>
              </a:lnSpc>
              <a:spcAft>
                <a:spcPts val="600"/>
              </a:spcAft>
              <a:buFont typeface="Arial" panose="020B0604020202020204" pitchFamily="34" charset="0"/>
              <a:buChar char="•"/>
            </a:pPr>
            <a:r>
              <a:rPr lang="en-US" sz="2200" dirty="0">
                <a:solidFill>
                  <a:schemeClr val="bg1">
                    <a:alpha val="80000"/>
                  </a:schemeClr>
                </a:solidFill>
                <a:latin typeface="AkayaTelivigala" pitchFamily="2" charset="77"/>
                <a:cs typeface="AkayaTelivigala" pitchFamily="2" charset="77"/>
              </a:rPr>
              <a:t>Eight attributes (numbered x1….x8)</a:t>
            </a:r>
          </a:p>
          <a:p>
            <a:pPr>
              <a:lnSpc>
                <a:spcPct val="90000"/>
              </a:lnSpc>
              <a:spcAft>
                <a:spcPts val="600"/>
              </a:spcAft>
            </a:pPr>
            <a:endParaRPr lang="en-US" sz="2200" dirty="0">
              <a:solidFill>
                <a:schemeClr val="bg1">
                  <a:alpha val="80000"/>
                </a:schemeClr>
              </a:solidFill>
              <a:latin typeface="AkayaTelivigala" pitchFamily="2" charset="77"/>
              <a:cs typeface="AkayaTelivigala" pitchFamily="2" charset="77"/>
            </a:endParaRPr>
          </a:p>
          <a:p>
            <a:pPr>
              <a:lnSpc>
                <a:spcPct val="90000"/>
              </a:lnSpc>
              <a:spcAft>
                <a:spcPts val="600"/>
              </a:spcAft>
            </a:pPr>
            <a:r>
              <a:rPr lang="en-US" sz="2200" dirty="0">
                <a:solidFill>
                  <a:schemeClr val="bg1">
                    <a:alpha val="80000"/>
                  </a:schemeClr>
                </a:solidFill>
                <a:latin typeface="AkayaTelivigala" pitchFamily="2" charset="77"/>
                <a:cs typeface="AkayaTelivigala" pitchFamily="2" charset="77"/>
              </a:rPr>
              <a:t>The two target variables in the dataset are: </a:t>
            </a:r>
          </a:p>
          <a:p>
            <a:pPr>
              <a:lnSpc>
                <a:spcPct val="90000"/>
              </a:lnSpc>
              <a:spcAft>
                <a:spcPts val="600"/>
              </a:spcAft>
            </a:pPr>
            <a:r>
              <a:rPr lang="en-US" sz="2200" dirty="0">
                <a:solidFill>
                  <a:schemeClr val="bg1">
                    <a:alpha val="80000"/>
                  </a:schemeClr>
                </a:solidFill>
                <a:latin typeface="AkayaTelivigala" pitchFamily="2" charset="77"/>
                <a:cs typeface="AkayaTelivigala" pitchFamily="2" charset="77"/>
              </a:rPr>
              <a:t> </a:t>
            </a:r>
          </a:p>
          <a:p>
            <a:pPr marL="285750" indent="-228600">
              <a:lnSpc>
                <a:spcPct val="90000"/>
              </a:lnSpc>
              <a:spcAft>
                <a:spcPts val="600"/>
              </a:spcAft>
              <a:buFont typeface="Arial" panose="020B0604020202020204" pitchFamily="34" charset="0"/>
              <a:buChar char="•"/>
            </a:pPr>
            <a:r>
              <a:rPr lang="en-US" sz="2200" dirty="0">
                <a:solidFill>
                  <a:schemeClr val="bg1">
                    <a:alpha val="80000"/>
                  </a:schemeClr>
                </a:solidFill>
                <a:latin typeface="AkayaTelivigala" pitchFamily="2" charset="77"/>
                <a:cs typeface="AkayaTelivigala" pitchFamily="2" charset="77"/>
              </a:rPr>
              <a:t>Heating Load (y1) and Cooling Load (y2)</a:t>
            </a:r>
          </a:p>
          <a:p>
            <a:pPr marL="285750" indent="-228600">
              <a:lnSpc>
                <a:spcPct val="90000"/>
              </a:lnSpc>
              <a:spcAft>
                <a:spcPts val="600"/>
              </a:spcAft>
              <a:buFont typeface="Arial" panose="020B0604020202020204" pitchFamily="34" charset="0"/>
              <a:buChar char="•"/>
            </a:pPr>
            <a:r>
              <a:rPr lang="en-US" sz="2200" dirty="0">
                <a:solidFill>
                  <a:schemeClr val="bg1">
                    <a:alpha val="80000"/>
                  </a:schemeClr>
                </a:solidFill>
                <a:latin typeface="AkayaTelivigala" pitchFamily="2" charset="77"/>
                <a:cs typeface="AkayaTelivigala" pitchFamily="2" charset="77"/>
              </a:rPr>
              <a:t>Amount of heating and cooling required to maintain a comfortable indoor temperature.</a:t>
            </a:r>
          </a:p>
          <a:p>
            <a:pPr marL="285750" indent="-228600">
              <a:lnSpc>
                <a:spcPct val="90000"/>
              </a:lnSpc>
              <a:spcAft>
                <a:spcPts val="600"/>
              </a:spcAft>
              <a:buFont typeface="Arial" panose="020B0604020202020204" pitchFamily="34" charset="0"/>
              <a:buChar char="•"/>
            </a:pPr>
            <a:endParaRPr lang="en-US" sz="2200" dirty="0">
              <a:solidFill>
                <a:schemeClr val="bg1">
                  <a:alpha val="80000"/>
                </a:schemeClr>
              </a:solidFill>
              <a:latin typeface="AkayaTelivigala" pitchFamily="2" charset="77"/>
              <a:cs typeface="AkayaTelivigala" pitchFamily="2" charset="77"/>
            </a:endParaRPr>
          </a:p>
          <a:p>
            <a:pPr>
              <a:lnSpc>
                <a:spcPct val="90000"/>
              </a:lnSpc>
              <a:spcAft>
                <a:spcPts val="600"/>
              </a:spcAft>
            </a:pPr>
            <a:r>
              <a:rPr lang="en-US" sz="2200" dirty="0">
                <a:solidFill>
                  <a:schemeClr val="bg1">
                    <a:alpha val="80000"/>
                  </a:schemeClr>
                </a:solidFill>
                <a:latin typeface="AkayaTelivigala" pitchFamily="2" charset="77"/>
                <a:cs typeface="AkayaTelivigala" pitchFamily="2" charset="77"/>
              </a:rPr>
              <a:t>We aim to use these eight attributes to classify the two response variables y1 and y2. </a:t>
            </a:r>
          </a:p>
          <a:p>
            <a:pPr marL="285750" indent="-228600">
              <a:lnSpc>
                <a:spcPct val="90000"/>
              </a:lnSpc>
              <a:spcAft>
                <a:spcPts val="600"/>
              </a:spcAft>
              <a:buFont typeface="Arial" panose="020B0604020202020204" pitchFamily="34" charset="0"/>
              <a:buChar char="•"/>
            </a:pPr>
            <a:endParaRPr lang="en-US" sz="1000" dirty="0">
              <a:solidFill>
                <a:schemeClr val="bg1">
                  <a:alpha val="80000"/>
                </a:schemeClr>
              </a:solidFill>
            </a:endParaRPr>
          </a:p>
        </p:txBody>
      </p:sp>
    </p:spTree>
    <p:extLst>
      <p:ext uri="{BB962C8B-B14F-4D97-AF65-F5344CB8AC3E}">
        <p14:creationId xmlns:p14="http://schemas.microsoft.com/office/powerpoint/2010/main" val="174886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5922-0F5B-B39F-B2E3-EDBC7BCCE36C}"/>
              </a:ext>
            </a:extLst>
          </p:cNvPr>
          <p:cNvSpPr>
            <a:spLocks noGrp="1"/>
          </p:cNvSpPr>
          <p:nvPr>
            <p:ph type="title"/>
          </p:nvPr>
        </p:nvSpPr>
        <p:spPr/>
        <p:txBody>
          <a:bodyPr/>
          <a:lstStyle/>
          <a:p>
            <a:r>
              <a:rPr lang="en-US" dirty="0">
                <a:latin typeface="AkayaTelivigala" pitchFamily="2" charset="77"/>
                <a:cs typeface="AkayaTelivigala" pitchFamily="2" charset="77"/>
              </a:rPr>
              <a:t>Perceptron – iteration 3</a:t>
            </a:r>
          </a:p>
        </p:txBody>
      </p:sp>
      <p:pic>
        <p:nvPicPr>
          <p:cNvPr id="4" name="Picture 3" descr="A screenshot of a math form&#10;&#10;Description automatically generated">
            <a:extLst>
              <a:ext uri="{FF2B5EF4-FFF2-40B4-BE49-F238E27FC236}">
                <a16:creationId xmlns:a16="http://schemas.microsoft.com/office/drawing/2014/main" id="{7B528B3B-A2A8-537D-D8E5-FE9FD78BB845}"/>
              </a:ext>
            </a:extLst>
          </p:cNvPr>
          <p:cNvPicPr>
            <a:picLocks noChangeAspect="1"/>
          </p:cNvPicPr>
          <p:nvPr/>
        </p:nvPicPr>
        <p:blipFill>
          <a:blip r:embed="rId2"/>
          <a:stretch>
            <a:fillRect/>
          </a:stretch>
        </p:blipFill>
        <p:spPr>
          <a:xfrm>
            <a:off x="156047" y="1330037"/>
            <a:ext cx="6063597" cy="3533341"/>
          </a:xfrm>
          <a:prstGeom prst="rect">
            <a:avLst/>
          </a:prstGeom>
        </p:spPr>
      </p:pic>
      <p:pic>
        <p:nvPicPr>
          <p:cNvPr id="6" name="Picture 5">
            <a:extLst>
              <a:ext uri="{FF2B5EF4-FFF2-40B4-BE49-F238E27FC236}">
                <a16:creationId xmlns:a16="http://schemas.microsoft.com/office/drawing/2014/main" id="{C77E8EBD-4950-15E9-138F-2417CF72DB09}"/>
              </a:ext>
            </a:extLst>
          </p:cNvPr>
          <p:cNvPicPr>
            <a:picLocks noChangeAspect="1"/>
          </p:cNvPicPr>
          <p:nvPr/>
        </p:nvPicPr>
        <p:blipFill>
          <a:blip r:embed="rId3"/>
          <a:stretch>
            <a:fillRect/>
          </a:stretch>
        </p:blipFill>
        <p:spPr>
          <a:xfrm>
            <a:off x="3708400" y="5590308"/>
            <a:ext cx="4775200" cy="520700"/>
          </a:xfrm>
          <a:prstGeom prst="rect">
            <a:avLst/>
          </a:prstGeom>
        </p:spPr>
      </p:pic>
      <p:pic>
        <p:nvPicPr>
          <p:cNvPr id="8" name="Picture 7" descr="A white sheet with numbers&#10;&#10;Description automatically generated">
            <a:extLst>
              <a:ext uri="{FF2B5EF4-FFF2-40B4-BE49-F238E27FC236}">
                <a16:creationId xmlns:a16="http://schemas.microsoft.com/office/drawing/2014/main" id="{3CF33023-31D5-FFB3-2093-24C7724D33C7}"/>
              </a:ext>
            </a:extLst>
          </p:cNvPr>
          <p:cNvPicPr>
            <a:picLocks noChangeAspect="1"/>
          </p:cNvPicPr>
          <p:nvPr/>
        </p:nvPicPr>
        <p:blipFill>
          <a:blip r:embed="rId4"/>
          <a:stretch>
            <a:fillRect/>
          </a:stretch>
        </p:blipFill>
        <p:spPr>
          <a:xfrm>
            <a:off x="6242679" y="1565564"/>
            <a:ext cx="5886246" cy="3297814"/>
          </a:xfrm>
          <a:prstGeom prst="rect">
            <a:avLst/>
          </a:prstGeom>
        </p:spPr>
      </p:pic>
    </p:spTree>
    <p:extLst>
      <p:ext uri="{BB962C8B-B14F-4D97-AF65-F5344CB8AC3E}">
        <p14:creationId xmlns:p14="http://schemas.microsoft.com/office/powerpoint/2010/main" val="161403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5922-0F5B-B39F-B2E3-EDBC7BCCE36C}"/>
              </a:ext>
            </a:extLst>
          </p:cNvPr>
          <p:cNvSpPr>
            <a:spLocks noGrp="1"/>
          </p:cNvSpPr>
          <p:nvPr>
            <p:ph type="title"/>
          </p:nvPr>
        </p:nvSpPr>
        <p:spPr/>
        <p:txBody>
          <a:bodyPr/>
          <a:lstStyle/>
          <a:p>
            <a:r>
              <a:rPr lang="en-US" dirty="0">
                <a:latin typeface="AkayaTelivigala" pitchFamily="2" charset="77"/>
                <a:cs typeface="AkayaTelivigala" pitchFamily="2" charset="77"/>
              </a:rPr>
              <a:t>Perceptron – iteration 4</a:t>
            </a:r>
          </a:p>
        </p:txBody>
      </p:sp>
      <p:pic>
        <p:nvPicPr>
          <p:cNvPr id="6" name="Picture 5">
            <a:extLst>
              <a:ext uri="{FF2B5EF4-FFF2-40B4-BE49-F238E27FC236}">
                <a16:creationId xmlns:a16="http://schemas.microsoft.com/office/drawing/2014/main" id="{E75067A0-B969-F923-3974-8C53C042E0C5}"/>
              </a:ext>
            </a:extLst>
          </p:cNvPr>
          <p:cNvPicPr>
            <a:picLocks noChangeAspect="1"/>
          </p:cNvPicPr>
          <p:nvPr/>
        </p:nvPicPr>
        <p:blipFill>
          <a:blip r:embed="rId2"/>
          <a:stretch>
            <a:fillRect/>
          </a:stretch>
        </p:blipFill>
        <p:spPr>
          <a:xfrm>
            <a:off x="3803650" y="5746712"/>
            <a:ext cx="4584700" cy="520700"/>
          </a:xfrm>
          <a:prstGeom prst="rect">
            <a:avLst/>
          </a:prstGeom>
        </p:spPr>
      </p:pic>
      <p:pic>
        <p:nvPicPr>
          <p:cNvPr id="8" name="Picture 7" descr="A white sheet with numbers&#10;&#10;Description automatically generated">
            <a:extLst>
              <a:ext uri="{FF2B5EF4-FFF2-40B4-BE49-F238E27FC236}">
                <a16:creationId xmlns:a16="http://schemas.microsoft.com/office/drawing/2014/main" id="{B4C3C333-E38A-4EC2-0125-658214E4DB2B}"/>
              </a:ext>
            </a:extLst>
          </p:cNvPr>
          <p:cNvPicPr>
            <a:picLocks noChangeAspect="1"/>
          </p:cNvPicPr>
          <p:nvPr/>
        </p:nvPicPr>
        <p:blipFill>
          <a:blip r:embed="rId3"/>
          <a:stretch>
            <a:fillRect/>
          </a:stretch>
        </p:blipFill>
        <p:spPr>
          <a:xfrm>
            <a:off x="5890206" y="1440873"/>
            <a:ext cx="5996994" cy="3355658"/>
          </a:xfrm>
          <a:prstGeom prst="rect">
            <a:avLst/>
          </a:prstGeom>
        </p:spPr>
      </p:pic>
      <p:pic>
        <p:nvPicPr>
          <p:cNvPr id="10" name="Picture 9" descr="A white sheet with numbers&#10;&#10;Description automatically generated">
            <a:extLst>
              <a:ext uri="{FF2B5EF4-FFF2-40B4-BE49-F238E27FC236}">
                <a16:creationId xmlns:a16="http://schemas.microsoft.com/office/drawing/2014/main" id="{60EFA0D0-3DE8-29E3-5268-D707332FBBA9}"/>
              </a:ext>
            </a:extLst>
          </p:cNvPr>
          <p:cNvPicPr>
            <a:picLocks noChangeAspect="1"/>
          </p:cNvPicPr>
          <p:nvPr/>
        </p:nvPicPr>
        <p:blipFill>
          <a:blip r:embed="rId4"/>
          <a:stretch>
            <a:fillRect/>
          </a:stretch>
        </p:blipFill>
        <p:spPr>
          <a:xfrm>
            <a:off x="0" y="1440873"/>
            <a:ext cx="5814686" cy="3355659"/>
          </a:xfrm>
          <a:prstGeom prst="rect">
            <a:avLst/>
          </a:prstGeom>
        </p:spPr>
      </p:pic>
    </p:spTree>
    <p:extLst>
      <p:ext uri="{BB962C8B-B14F-4D97-AF65-F5344CB8AC3E}">
        <p14:creationId xmlns:p14="http://schemas.microsoft.com/office/powerpoint/2010/main" val="2137296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5922-0F5B-B39F-B2E3-EDBC7BCCE36C}"/>
              </a:ext>
            </a:extLst>
          </p:cNvPr>
          <p:cNvSpPr>
            <a:spLocks noGrp="1"/>
          </p:cNvSpPr>
          <p:nvPr>
            <p:ph type="title"/>
          </p:nvPr>
        </p:nvSpPr>
        <p:spPr/>
        <p:txBody>
          <a:bodyPr/>
          <a:lstStyle/>
          <a:p>
            <a:r>
              <a:rPr lang="en-US" dirty="0">
                <a:latin typeface="AkayaTelivigala" pitchFamily="2" charset="77"/>
                <a:cs typeface="AkayaTelivigala" pitchFamily="2" charset="77"/>
              </a:rPr>
              <a:t>Perceptron – iteration 5</a:t>
            </a:r>
          </a:p>
        </p:txBody>
      </p:sp>
      <p:pic>
        <p:nvPicPr>
          <p:cNvPr id="3" name="Picture 2">
            <a:extLst>
              <a:ext uri="{FF2B5EF4-FFF2-40B4-BE49-F238E27FC236}">
                <a16:creationId xmlns:a16="http://schemas.microsoft.com/office/drawing/2014/main" id="{5F3CAA0F-C455-1808-C313-15A8A9BD50B8}"/>
              </a:ext>
            </a:extLst>
          </p:cNvPr>
          <p:cNvPicPr>
            <a:picLocks noChangeAspect="1"/>
          </p:cNvPicPr>
          <p:nvPr/>
        </p:nvPicPr>
        <p:blipFill>
          <a:blip r:embed="rId2"/>
          <a:stretch>
            <a:fillRect/>
          </a:stretch>
        </p:blipFill>
        <p:spPr>
          <a:xfrm>
            <a:off x="3759200" y="5677476"/>
            <a:ext cx="4673600" cy="546100"/>
          </a:xfrm>
          <a:prstGeom prst="rect">
            <a:avLst/>
          </a:prstGeom>
        </p:spPr>
      </p:pic>
      <p:pic>
        <p:nvPicPr>
          <p:cNvPr id="5" name="Picture 4" descr="A white background with black numbers&#10;&#10;Description automatically generated">
            <a:extLst>
              <a:ext uri="{FF2B5EF4-FFF2-40B4-BE49-F238E27FC236}">
                <a16:creationId xmlns:a16="http://schemas.microsoft.com/office/drawing/2014/main" id="{FECE3149-17AA-B0E0-048F-A1EEFC31CD74}"/>
              </a:ext>
            </a:extLst>
          </p:cNvPr>
          <p:cNvPicPr>
            <a:picLocks noChangeAspect="1"/>
          </p:cNvPicPr>
          <p:nvPr/>
        </p:nvPicPr>
        <p:blipFill>
          <a:blip r:embed="rId3"/>
          <a:stretch>
            <a:fillRect/>
          </a:stretch>
        </p:blipFill>
        <p:spPr>
          <a:xfrm>
            <a:off x="6005502" y="1482436"/>
            <a:ext cx="6084573" cy="3435928"/>
          </a:xfrm>
          <a:prstGeom prst="rect">
            <a:avLst/>
          </a:prstGeom>
        </p:spPr>
      </p:pic>
      <p:pic>
        <p:nvPicPr>
          <p:cNvPr id="7" name="Picture 6" descr="A table of numbers with numbers on it&#10;&#10;Description automatically generated">
            <a:extLst>
              <a:ext uri="{FF2B5EF4-FFF2-40B4-BE49-F238E27FC236}">
                <a16:creationId xmlns:a16="http://schemas.microsoft.com/office/drawing/2014/main" id="{1C17EF2A-3FA1-35C1-9711-E94E7010B292}"/>
              </a:ext>
            </a:extLst>
          </p:cNvPr>
          <p:cNvPicPr>
            <a:picLocks noChangeAspect="1"/>
          </p:cNvPicPr>
          <p:nvPr/>
        </p:nvPicPr>
        <p:blipFill>
          <a:blip r:embed="rId4"/>
          <a:stretch>
            <a:fillRect/>
          </a:stretch>
        </p:blipFill>
        <p:spPr>
          <a:xfrm>
            <a:off x="50694" y="1482436"/>
            <a:ext cx="5914393" cy="3435928"/>
          </a:xfrm>
          <a:prstGeom prst="rect">
            <a:avLst/>
          </a:prstGeom>
        </p:spPr>
      </p:pic>
    </p:spTree>
    <p:extLst>
      <p:ext uri="{BB962C8B-B14F-4D97-AF65-F5344CB8AC3E}">
        <p14:creationId xmlns:p14="http://schemas.microsoft.com/office/powerpoint/2010/main" val="3449870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F791B3-0ADE-2526-AF1C-96D078D6F878}"/>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sz="4000" kern="1200" dirty="0">
                <a:solidFill>
                  <a:schemeClr val="tx1"/>
                </a:solidFill>
                <a:latin typeface="AkayaTelivigala" pitchFamily="2" charset="77"/>
                <a:cs typeface="AkayaTelivigala" pitchFamily="2" charset="77"/>
              </a:rPr>
              <a:t>Accuracy of all 5 iteration of Perceptron model</a:t>
            </a:r>
          </a:p>
        </p:txBody>
      </p:sp>
      <p:sp>
        <p:nvSpPr>
          <p:cNvPr id="19" name="Rectangle 1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a:extLst>
              <a:ext uri="{FF2B5EF4-FFF2-40B4-BE49-F238E27FC236}">
                <a16:creationId xmlns:a16="http://schemas.microsoft.com/office/drawing/2014/main" id="{C1345FEE-28AE-E451-A094-2C23F4A30BAE}"/>
              </a:ext>
            </a:extLst>
          </p:cNvPr>
          <p:cNvPicPr>
            <a:picLocks noChangeAspect="1"/>
          </p:cNvPicPr>
          <p:nvPr/>
        </p:nvPicPr>
        <p:blipFill>
          <a:blip r:embed="rId2"/>
          <a:stretch>
            <a:fillRect/>
          </a:stretch>
        </p:blipFill>
        <p:spPr>
          <a:xfrm>
            <a:off x="5303520" y="823140"/>
            <a:ext cx="6364224" cy="701696"/>
          </a:xfrm>
          <a:prstGeom prst="rect">
            <a:avLst/>
          </a:prstGeom>
        </p:spPr>
      </p:pic>
      <p:pic>
        <p:nvPicPr>
          <p:cNvPr id="4" name="Picture 3">
            <a:extLst>
              <a:ext uri="{FF2B5EF4-FFF2-40B4-BE49-F238E27FC236}">
                <a16:creationId xmlns:a16="http://schemas.microsoft.com/office/drawing/2014/main" id="{D758A8FF-E306-338E-4D07-DC3A8F86E51B}"/>
              </a:ext>
            </a:extLst>
          </p:cNvPr>
          <p:cNvPicPr>
            <a:picLocks noChangeAspect="1"/>
          </p:cNvPicPr>
          <p:nvPr/>
        </p:nvPicPr>
        <p:blipFill>
          <a:blip r:embed="rId3"/>
          <a:stretch>
            <a:fillRect/>
          </a:stretch>
        </p:blipFill>
        <p:spPr>
          <a:xfrm>
            <a:off x="5311679" y="1985569"/>
            <a:ext cx="5939942" cy="652741"/>
          </a:xfrm>
          <a:prstGeom prst="rect">
            <a:avLst/>
          </a:prstGeom>
        </p:spPr>
      </p:pic>
      <p:pic>
        <p:nvPicPr>
          <p:cNvPr id="5" name="Picture 4">
            <a:extLst>
              <a:ext uri="{FF2B5EF4-FFF2-40B4-BE49-F238E27FC236}">
                <a16:creationId xmlns:a16="http://schemas.microsoft.com/office/drawing/2014/main" id="{AE1EA7DC-4E2A-5BA6-876F-6864AE504D96}"/>
              </a:ext>
            </a:extLst>
          </p:cNvPr>
          <p:cNvPicPr>
            <a:picLocks noChangeAspect="1"/>
          </p:cNvPicPr>
          <p:nvPr/>
        </p:nvPicPr>
        <p:blipFill>
          <a:blip r:embed="rId4"/>
          <a:stretch>
            <a:fillRect/>
          </a:stretch>
        </p:blipFill>
        <p:spPr>
          <a:xfrm>
            <a:off x="5303520" y="5342307"/>
            <a:ext cx="6005216" cy="701696"/>
          </a:xfrm>
          <a:prstGeom prst="rect">
            <a:avLst/>
          </a:prstGeom>
          <a:noFill/>
        </p:spPr>
      </p:pic>
      <p:pic>
        <p:nvPicPr>
          <p:cNvPr id="6" name="Picture 5">
            <a:extLst>
              <a:ext uri="{FF2B5EF4-FFF2-40B4-BE49-F238E27FC236}">
                <a16:creationId xmlns:a16="http://schemas.microsoft.com/office/drawing/2014/main" id="{11B085B5-F4A3-3174-5535-F41A6162BC9C}"/>
              </a:ext>
            </a:extLst>
          </p:cNvPr>
          <p:cNvPicPr>
            <a:picLocks noChangeAspect="1"/>
          </p:cNvPicPr>
          <p:nvPr/>
        </p:nvPicPr>
        <p:blipFill>
          <a:blip r:embed="rId5"/>
          <a:stretch>
            <a:fillRect/>
          </a:stretch>
        </p:blipFill>
        <p:spPr>
          <a:xfrm>
            <a:off x="5360635" y="4212515"/>
            <a:ext cx="5890987" cy="669059"/>
          </a:xfrm>
          <a:prstGeom prst="rect">
            <a:avLst/>
          </a:prstGeom>
        </p:spPr>
      </p:pic>
      <p:pic>
        <p:nvPicPr>
          <p:cNvPr id="7" name="Picture 6">
            <a:extLst>
              <a:ext uri="{FF2B5EF4-FFF2-40B4-BE49-F238E27FC236}">
                <a16:creationId xmlns:a16="http://schemas.microsoft.com/office/drawing/2014/main" id="{0CBDB557-5EBA-12F3-3071-21CC3061D0EB}"/>
              </a:ext>
            </a:extLst>
          </p:cNvPr>
          <p:cNvPicPr>
            <a:picLocks noChangeAspect="1"/>
          </p:cNvPicPr>
          <p:nvPr/>
        </p:nvPicPr>
        <p:blipFill>
          <a:blip r:embed="rId6"/>
          <a:stretch>
            <a:fillRect/>
          </a:stretch>
        </p:blipFill>
        <p:spPr>
          <a:xfrm>
            <a:off x="5311679" y="3099042"/>
            <a:ext cx="6135765" cy="669059"/>
          </a:xfrm>
          <a:prstGeom prst="rect">
            <a:avLst/>
          </a:prstGeom>
        </p:spPr>
      </p:pic>
    </p:spTree>
    <p:extLst>
      <p:ext uri="{BB962C8B-B14F-4D97-AF65-F5344CB8AC3E}">
        <p14:creationId xmlns:p14="http://schemas.microsoft.com/office/powerpoint/2010/main" val="2453878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9E6671AF-110C-4E4D-BEB4-1323A3136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AF7071-A406-361E-5BFB-52BBDC51875C}"/>
              </a:ext>
            </a:extLst>
          </p:cNvPr>
          <p:cNvSpPr>
            <a:spLocks noGrp="1"/>
          </p:cNvSpPr>
          <p:nvPr>
            <p:ph type="title"/>
          </p:nvPr>
        </p:nvSpPr>
        <p:spPr>
          <a:xfrm>
            <a:off x="761802" y="310895"/>
            <a:ext cx="4889190" cy="2121408"/>
          </a:xfrm>
        </p:spPr>
        <p:txBody>
          <a:bodyPr vert="horz" lIns="91440" tIns="45720" rIns="91440" bIns="45720" rtlCol="0" anchor="ctr">
            <a:normAutofit/>
          </a:bodyPr>
          <a:lstStyle/>
          <a:p>
            <a:r>
              <a:rPr lang="en-US" sz="4000" dirty="0">
                <a:latin typeface="AkayaTelivigala" pitchFamily="2" charset="77"/>
                <a:cs typeface="AkayaTelivigala" pitchFamily="2" charset="77"/>
              </a:rPr>
              <a:t>SVM</a:t>
            </a:r>
          </a:p>
        </p:txBody>
      </p:sp>
      <p:sp>
        <p:nvSpPr>
          <p:cNvPr id="4" name="TextBox 3">
            <a:extLst>
              <a:ext uri="{FF2B5EF4-FFF2-40B4-BE49-F238E27FC236}">
                <a16:creationId xmlns:a16="http://schemas.microsoft.com/office/drawing/2014/main" id="{22F6B470-559B-090D-5045-BF7FF83B02DD}"/>
              </a:ext>
            </a:extLst>
          </p:cNvPr>
          <p:cNvSpPr txBox="1"/>
          <p:nvPr/>
        </p:nvSpPr>
        <p:spPr>
          <a:xfrm>
            <a:off x="6108878" y="310896"/>
            <a:ext cx="5257800" cy="2121407"/>
          </a:xfrm>
          <a:prstGeom prst="rect">
            <a:avLst/>
          </a:prstGeom>
        </p:spPr>
        <p:txBody>
          <a:bodyPr vert="horz" lIns="91440" tIns="45720" rIns="91440" bIns="45720" rtlCol="0" anchor="ctr">
            <a:normAutofit/>
          </a:bodyPr>
          <a:lstStyle/>
          <a:p>
            <a:pPr lvl="1"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Support vector machines (SVM) are a technique to separate data into groups based on its characteristics.</a:t>
            </a:r>
          </a:p>
        </p:txBody>
      </p:sp>
      <p:pic>
        <p:nvPicPr>
          <p:cNvPr id="23" name="Picture 22" descr="A close-up of a network&#10;&#10;Description automatically generated">
            <a:extLst>
              <a:ext uri="{FF2B5EF4-FFF2-40B4-BE49-F238E27FC236}">
                <a16:creationId xmlns:a16="http://schemas.microsoft.com/office/drawing/2014/main" id="{09F92434-B636-C34C-A9EF-8BE15697C46E}"/>
              </a:ext>
            </a:extLst>
          </p:cNvPr>
          <p:cNvPicPr>
            <a:picLocks noChangeAspect="1"/>
          </p:cNvPicPr>
          <p:nvPr/>
        </p:nvPicPr>
        <p:blipFill rotWithShape="1">
          <a:blip r:embed="rId2"/>
          <a:srcRect t="46713" b="11099"/>
          <a:stretch/>
        </p:blipFill>
        <p:spPr>
          <a:xfrm>
            <a:off x="20" y="2743201"/>
            <a:ext cx="12191979" cy="4114799"/>
          </a:xfrm>
          <a:prstGeom prst="rect">
            <a:avLst/>
          </a:prstGeom>
          <a:effectLst>
            <a:innerShdw blurRad="190500" dist="127000" dir="16200000">
              <a:prstClr val="black">
                <a:alpha val="19000"/>
              </a:prstClr>
            </a:innerShdw>
          </a:effectLst>
        </p:spPr>
      </p:pic>
    </p:spTree>
    <p:extLst>
      <p:ext uri="{BB962C8B-B14F-4D97-AF65-F5344CB8AC3E}">
        <p14:creationId xmlns:p14="http://schemas.microsoft.com/office/powerpoint/2010/main" val="3878142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927C-0BF3-71BB-4B30-60EF11954281}"/>
              </a:ext>
            </a:extLst>
          </p:cNvPr>
          <p:cNvSpPr>
            <a:spLocks noGrp="1"/>
          </p:cNvSpPr>
          <p:nvPr>
            <p:ph type="title"/>
          </p:nvPr>
        </p:nvSpPr>
        <p:spPr/>
        <p:txBody>
          <a:bodyPr/>
          <a:lstStyle/>
          <a:p>
            <a:r>
              <a:rPr lang="en-US" dirty="0">
                <a:latin typeface="AkayaTelivigala" pitchFamily="2" charset="77"/>
                <a:cs typeface="AkayaTelivigala" pitchFamily="2" charset="77"/>
              </a:rPr>
              <a:t>Support Vector Machine – Model 1 </a:t>
            </a:r>
          </a:p>
        </p:txBody>
      </p:sp>
      <p:pic>
        <p:nvPicPr>
          <p:cNvPr id="10" name="Picture 9" descr="A white background with black text&#10;&#10;Description automatically generated">
            <a:extLst>
              <a:ext uri="{FF2B5EF4-FFF2-40B4-BE49-F238E27FC236}">
                <a16:creationId xmlns:a16="http://schemas.microsoft.com/office/drawing/2014/main" id="{874B8B73-2A5B-7276-4879-56640CBDAA61}"/>
              </a:ext>
            </a:extLst>
          </p:cNvPr>
          <p:cNvPicPr>
            <a:picLocks noChangeAspect="1"/>
          </p:cNvPicPr>
          <p:nvPr/>
        </p:nvPicPr>
        <p:blipFill>
          <a:blip r:embed="rId2"/>
          <a:stretch>
            <a:fillRect/>
          </a:stretch>
        </p:blipFill>
        <p:spPr>
          <a:xfrm>
            <a:off x="647700" y="2025235"/>
            <a:ext cx="7772400" cy="300888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718E65A8-69DC-2296-9D08-B106A8A90B08}"/>
              </a:ext>
            </a:extLst>
          </p:cNvPr>
          <p:cNvPicPr>
            <a:picLocks noChangeAspect="1"/>
          </p:cNvPicPr>
          <p:nvPr/>
        </p:nvPicPr>
        <p:blipFill>
          <a:blip r:embed="rId3"/>
          <a:stretch>
            <a:fillRect/>
          </a:stretch>
        </p:blipFill>
        <p:spPr>
          <a:xfrm>
            <a:off x="8420100" y="2285181"/>
            <a:ext cx="2933700" cy="3860800"/>
          </a:xfrm>
          <a:prstGeom prst="rect">
            <a:avLst/>
          </a:prstGeom>
        </p:spPr>
      </p:pic>
    </p:spTree>
    <p:extLst>
      <p:ext uri="{BB962C8B-B14F-4D97-AF65-F5344CB8AC3E}">
        <p14:creationId xmlns:p14="http://schemas.microsoft.com/office/powerpoint/2010/main" val="162288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A0D3F-F5D1-8180-AC87-6DB1E3F0B0B0}"/>
              </a:ext>
            </a:extLst>
          </p:cNvPr>
          <p:cNvSpPr>
            <a:spLocks noGrp="1"/>
          </p:cNvSpPr>
          <p:nvPr>
            <p:ph type="title"/>
          </p:nvPr>
        </p:nvSpPr>
        <p:spPr>
          <a:xfrm>
            <a:off x="8128990" y="637763"/>
            <a:ext cx="2916358" cy="1627274"/>
          </a:xfrm>
        </p:spPr>
        <p:txBody>
          <a:bodyPr vert="horz" lIns="91440" tIns="45720" rIns="91440" bIns="45720" rtlCol="0" anchor="t">
            <a:normAutofit/>
          </a:bodyPr>
          <a:lstStyle/>
          <a:p>
            <a:r>
              <a:rPr lang="en-US" sz="3400" kern="1200" dirty="0">
                <a:solidFill>
                  <a:schemeClr val="tx1"/>
                </a:solidFill>
                <a:latin typeface="AkayaTelivigala" pitchFamily="2" charset="77"/>
                <a:cs typeface="AkayaTelivigala" pitchFamily="2" charset="77"/>
              </a:rPr>
              <a:t>Support Vector Machine – Model 1 </a:t>
            </a:r>
          </a:p>
        </p:txBody>
      </p:sp>
      <p:sp>
        <p:nvSpPr>
          <p:cNvPr id="32" name="Rectangle 3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graph with different colored squares&#10;&#10;Description automatically generated">
            <a:extLst>
              <a:ext uri="{FF2B5EF4-FFF2-40B4-BE49-F238E27FC236}">
                <a16:creationId xmlns:a16="http://schemas.microsoft.com/office/drawing/2014/main" id="{0DC0A7EF-14AB-20B9-CD9C-DB11470DC003}"/>
              </a:ext>
            </a:extLst>
          </p:cNvPr>
          <p:cNvPicPr>
            <a:picLocks noChangeAspect="1"/>
          </p:cNvPicPr>
          <p:nvPr/>
        </p:nvPicPr>
        <p:blipFill>
          <a:blip r:embed="rId2"/>
          <a:stretch>
            <a:fillRect/>
          </a:stretch>
        </p:blipFill>
        <p:spPr>
          <a:xfrm>
            <a:off x="1155547" y="799536"/>
            <a:ext cx="5725584" cy="5253222"/>
          </a:xfrm>
          <a:prstGeom prst="rect">
            <a:avLst/>
          </a:prstGeom>
        </p:spPr>
      </p:pic>
      <p:sp>
        <p:nvSpPr>
          <p:cNvPr id="3" name="TextBox 2">
            <a:extLst>
              <a:ext uri="{FF2B5EF4-FFF2-40B4-BE49-F238E27FC236}">
                <a16:creationId xmlns:a16="http://schemas.microsoft.com/office/drawing/2014/main" id="{41765BB3-B288-6E07-D984-867C902E8EFB}"/>
              </a:ext>
            </a:extLst>
          </p:cNvPr>
          <p:cNvSpPr txBox="1"/>
          <p:nvPr/>
        </p:nvSpPr>
        <p:spPr>
          <a:xfrm>
            <a:off x="8128937" y="2580828"/>
            <a:ext cx="2916406" cy="363369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b="0" i="0" dirty="0">
                <a:effectLst/>
                <a:latin typeface="AkayaTelivigala" pitchFamily="2" charset="77"/>
                <a:cs typeface="AkayaTelivigala" pitchFamily="2" charset="77"/>
              </a:rPr>
              <a:t>The SVM classification plot in </a:t>
            </a:r>
          </a:p>
          <a:p>
            <a:pPr indent="-228600">
              <a:lnSpc>
                <a:spcPct val="90000"/>
              </a:lnSpc>
              <a:spcAft>
                <a:spcPts val="600"/>
              </a:spcAft>
              <a:buFont typeface="Arial" panose="020B0604020202020204" pitchFamily="34" charset="0"/>
              <a:buChar char="•"/>
            </a:pPr>
            <a:r>
              <a:rPr lang="en-US" sz="1600" b="0" i="0" dirty="0">
                <a:effectLst/>
                <a:latin typeface="AkayaTelivigala" pitchFamily="2" charset="77"/>
                <a:cs typeface="AkayaTelivigala" pitchFamily="2" charset="77"/>
              </a:rPr>
              <a:t>the image shows a wide </a:t>
            </a:r>
          </a:p>
          <a:p>
            <a:pPr indent="-228600">
              <a:lnSpc>
                <a:spcPct val="90000"/>
              </a:lnSpc>
              <a:spcAft>
                <a:spcPts val="600"/>
              </a:spcAft>
              <a:buFont typeface="Arial" panose="020B0604020202020204" pitchFamily="34" charset="0"/>
              <a:buChar char="•"/>
            </a:pPr>
            <a:r>
              <a:rPr lang="en-US" sz="1600" b="0" i="0" dirty="0">
                <a:effectLst/>
                <a:latin typeface="AkayaTelivigala" pitchFamily="2" charset="77"/>
                <a:cs typeface="AkayaTelivigala" pitchFamily="2" charset="77"/>
              </a:rPr>
              <a:t>margin, which indicates that the </a:t>
            </a:r>
          </a:p>
          <a:p>
            <a:pPr indent="-228600">
              <a:lnSpc>
                <a:spcPct val="90000"/>
              </a:lnSpc>
              <a:spcAft>
                <a:spcPts val="600"/>
              </a:spcAft>
              <a:buFont typeface="Arial" panose="020B0604020202020204" pitchFamily="34" charset="0"/>
              <a:buChar char="•"/>
            </a:pPr>
            <a:r>
              <a:rPr lang="en-US" sz="1600" b="0" i="0" dirty="0">
                <a:effectLst/>
                <a:latin typeface="AkayaTelivigala" pitchFamily="2" charset="77"/>
                <a:cs typeface="AkayaTelivigala" pitchFamily="2" charset="77"/>
              </a:rPr>
              <a:t>SVM model is able to separate the </a:t>
            </a:r>
          </a:p>
          <a:p>
            <a:pPr indent="-228600">
              <a:lnSpc>
                <a:spcPct val="90000"/>
              </a:lnSpc>
              <a:spcAft>
                <a:spcPts val="600"/>
              </a:spcAft>
              <a:buFont typeface="Arial" panose="020B0604020202020204" pitchFamily="34" charset="0"/>
              <a:buChar char="•"/>
            </a:pPr>
            <a:r>
              <a:rPr lang="en-US" sz="1600" dirty="0">
                <a:latin typeface="AkayaTelivigala" pitchFamily="2" charset="77"/>
                <a:cs typeface="AkayaTelivigala" pitchFamily="2" charset="77"/>
              </a:rPr>
              <a:t>f</a:t>
            </a:r>
            <a:r>
              <a:rPr lang="en-US" sz="1600" b="0" i="0" dirty="0">
                <a:effectLst/>
                <a:latin typeface="AkayaTelivigala" pitchFamily="2" charset="77"/>
                <a:cs typeface="AkayaTelivigala" pitchFamily="2" charset="77"/>
              </a:rPr>
              <a:t>our classes very well. This is a </a:t>
            </a:r>
          </a:p>
          <a:p>
            <a:pPr indent="-228600">
              <a:lnSpc>
                <a:spcPct val="90000"/>
              </a:lnSpc>
              <a:spcAft>
                <a:spcPts val="600"/>
              </a:spcAft>
              <a:buFont typeface="Arial" panose="020B0604020202020204" pitchFamily="34" charset="0"/>
              <a:buChar char="•"/>
            </a:pPr>
            <a:r>
              <a:rPr lang="en-US" sz="1600" b="0" i="0" dirty="0">
                <a:effectLst/>
                <a:latin typeface="AkayaTelivigala" pitchFamily="2" charset="77"/>
                <a:cs typeface="AkayaTelivigala" pitchFamily="2" charset="77"/>
              </a:rPr>
              <a:t>good sign, because it means that </a:t>
            </a:r>
          </a:p>
          <a:p>
            <a:pPr indent="-228600">
              <a:lnSpc>
                <a:spcPct val="90000"/>
              </a:lnSpc>
              <a:spcAft>
                <a:spcPts val="600"/>
              </a:spcAft>
              <a:buFont typeface="Arial" panose="020B0604020202020204" pitchFamily="34" charset="0"/>
              <a:buChar char="•"/>
            </a:pPr>
            <a:r>
              <a:rPr lang="en-US" sz="1600" b="0" i="0" dirty="0">
                <a:effectLst/>
                <a:latin typeface="AkayaTelivigala" pitchFamily="2" charset="77"/>
                <a:cs typeface="AkayaTelivigala" pitchFamily="2" charset="77"/>
              </a:rPr>
              <a:t>the model is likely to generalize </a:t>
            </a:r>
          </a:p>
          <a:p>
            <a:pPr indent="-228600">
              <a:lnSpc>
                <a:spcPct val="90000"/>
              </a:lnSpc>
              <a:spcAft>
                <a:spcPts val="600"/>
              </a:spcAft>
              <a:buFont typeface="Arial" panose="020B0604020202020204" pitchFamily="34" charset="0"/>
              <a:buChar char="•"/>
            </a:pPr>
            <a:r>
              <a:rPr lang="en-US" sz="1600" b="0" i="0" dirty="0">
                <a:effectLst/>
                <a:latin typeface="AkayaTelivigala" pitchFamily="2" charset="77"/>
                <a:cs typeface="AkayaTelivigala" pitchFamily="2" charset="77"/>
              </a:rPr>
              <a:t>well to new data.</a:t>
            </a:r>
            <a:endParaRPr lang="en-US" sz="1600" dirty="0">
              <a:latin typeface="AkayaTelivigala" pitchFamily="2" charset="77"/>
              <a:cs typeface="AkayaTelivigala" pitchFamily="2" charset="77"/>
            </a:endParaRPr>
          </a:p>
        </p:txBody>
      </p:sp>
    </p:spTree>
    <p:extLst>
      <p:ext uri="{BB962C8B-B14F-4D97-AF65-F5344CB8AC3E}">
        <p14:creationId xmlns:p14="http://schemas.microsoft.com/office/powerpoint/2010/main" val="2676895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927C-0BF3-71BB-4B30-60EF11954281}"/>
              </a:ext>
            </a:extLst>
          </p:cNvPr>
          <p:cNvSpPr>
            <a:spLocks noGrp="1"/>
          </p:cNvSpPr>
          <p:nvPr>
            <p:ph type="title"/>
          </p:nvPr>
        </p:nvSpPr>
        <p:spPr/>
        <p:txBody>
          <a:bodyPr/>
          <a:lstStyle/>
          <a:p>
            <a:r>
              <a:rPr lang="en-US" dirty="0">
                <a:latin typeface="AkayaTelivigala" pitchFamily="2" charset="77"/>
                <a:cs typeface="AkayaTelivigala" pitchFamily="2" charset="77"/>
              </a:rPr>
              <a:t>Support Vector Machine – Model 2 </a:t>
            </a:r>
          </a:p>
        </p:txBody>
      </p:sp>
      <p:pic>
        <p:nvPicPr>
          <p:cNvPr id="6" name="Picture 5" descr="A white background with black text&#10;&#10;Description automatically generated">
            <a:extLst>
              <a:ext uri="{FF2B5EF4-FFF2-40B4-BE49-F238E27FC236}">
                <a16:creationId xmlns:a16="http://schemas.microsoft.com/office/drawing/2014/main" id="{C5C674AA-71D1-986E-3D8F-F88737B6C384}"/>
              </a:ext>
            </a:extLst>
          </p:cNvPr>
          <p:cNvPicPr>
            <a:picLocks noChangeAspect="1"/>
          </p:cNvPicPr>
          <p:nvPr/>
        </p:nvPicPr>
        <p:blipFill>
          <a:blip r:embed="rId2"/>
          <a:stretch>
            <a:fillRect/>
          </a:stretch>
        </p:blipFill>
        <p:spPr>
          <a:xfrm>
            <a:off x="718237" y="2287416"/>
            <a:ext cx="7632700" cy="2692400"/>
          </a:xfrm>
          <a:prstGeom prst="rect">
            <a:avLst/>
          </a:prstGeom>
        </p:spPr>
      </p:pic>
      <p:pic>
        <p:nvPicPr>
          <p:cNvPr id="8" name="Picture 7" descr="A screenshot of a test&#10;&#10;Description automatically generated">
            <a:extLst>
              <a:ext uri="{FF2B5EF4-FFF2-40B4-BE49-F238E27FC236}">
                <a16:creationId xmlns:a16="http://schemas.microsoft.com/office/drawing/2014/main" id="{4B6567ED-FEFA-5082-19FD-A7E4560FAC61}"/>
              </a:ext>
            </a:extLst>
          </p:cNvPr>
          <p:cNvPicPr>
            <a:picLocks noChangeAspect="1"/>
          </p:cNvPicPr>
          <p:nvPr/>
        </p:nvPicPr>
        <p:blipFill>
          <a:blip r:embed="rId3"/>
          <a:stretch>
            <a:fillRect/>
          </a:stretch>
        </p:blipFill>
        <p:spPr>
          <a:xfrm>
            <a:off x="8420100" y="2287416"/>
            <a:ext cx="2933700" cy="3886200"/>
          </a:xfrm>
          <a:prstGeom prst="rect">
            <a:avLst/>
          </a:prstGeom>
        </p:spPr>
      </p:pic>
    </p:spTree>
    <p:extLst>
      <p:ext uri="{BB962C8B-B14F-4D97-AF65-F5344CB8AC3E}">
        <p14:creationId xmlns:p14="http://schemas.microsoft.com/office/powerpoint/2010/main" val="258267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380B8-2165-3D47-3848-017AE452AEEC}"/>
              </a:ext>
            </a:extLst>
          </p:cNvPr>
          <p:cNvSpPr>
            <a:spLocks noGrp="1"/>
          </p:cNvSpPr>
          <p:nvPr>
            <p:ph type="title"/>
          </p:nvPr>
        </p:nvSpPr>
        <p:spPr>
          <a:xfrm>
            <a:off x="742950" y="742951"/>
            <a:ext cx="3476625" cy="4962524"/>
          </a:xfrm>
        </p:spPr>
        <p:txBody>
          <a:bodyPr vert="horz" lIns="91440" tIns="45720" rIns="91440" bIns="45720" rtlCol="0">
            <a:normAutofit/>
          </a:bodyPr>
          <a:lstStyle/>
          <a:p>
            <a:pPr algn="ctr"/>
            <a:r>
              <a:rPr lang="en-US" sz="4800" kern="1200" dirty="0">
                <a:solidFill>
                  <a:srgbClr val="FFFFFF"/>
                </a:solidFill>
                <a:latin typeface="AkayaTelivigala" pitchFamily="2" charset="77"/>
                <a:cs typeface="AkayaTelivigala" pitchFamily="2" charset="77"/>
              </a:rPr>
              <a:t>Support Vector Machine – Model 2 </a:t>
            </a:r>
          </a:p>
        </p:txBody>
      </p:sp>
      <p:pic>
        <p:nvPicPr>
          <p:cNvPr id="12" name="Picture 11" descr="A graph of different colored squares&#10;&#10;Description automatically generated">
            <a:extLst>
              <a:ext uri="{FF2B5EF4-FFF2-40B4-BE49-F238E27FC236}">
                <a16:creationId xmlns:a16="http://schemas.microsoft.com/office/drawing/2014/main" id="{D7413E96-EF89-2A39-AFDB-144FA5FB160C}"/>
              </a:ext>
            </a:extLst>
          </p:cNvPr>
          <p:cNvPicPr>
            <a:picLocks noChangeAspect="1"/>
          </p:cNvPicPr>
          <p:nvPr/>
        </p:nvPicPr>
        <p:blipFill>
          <a:blip r:embed="rId2"/>
          <a:stretch>
            <a:fillRect/>
          </a:stretch>
        </p:blipFill>
        <p:spPr>
          <a:xfrm>
            <a:off x="5310808" y="492573"/>
            <a:ext cx="6239572" cy="5880796"/>
          </a:xfrm>
          <a:prstGeom prst="rect">
            <a:avLst/>
          </a:prstGeom>
        </p:spPr>
      </p:pic>
    </p:spTree>
    <p:extLst>
      <p:ext uri="{BB962C8B-B14F-4D97-AF65-F5344CB8AC3E}">
        <p14:creationId xmlns:p14="http://schemas.microsoft.com/office/powerpoint/2010/main" val="3992028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89B02C-B335-30DF-577D-07223F16A95E}"/>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dirty="0">
                <a:solidFill>
                  <a:srgbClr val="FFFFFF"/>
                </a:solidFill>
                <a:latin typeface="AkayaTelivigala" pitchFamily="2" charset="77"/>
                <a:cs typeface="AkayaTelivigala" pitchFamily="2" charset="77"/>
              </a:rPr>
              <a:t>Neural Network with Multiple Outputs</a:t>
            </a:r>
          </a:p>
        </p:txBody>
      </p:sp>
      <p:graphicFrame>
        <p:nvGraphicFramePr>
          <p:cNvPr id="45" name="TextBox 10">
            <a:extLst>
              <a:ext uri="{FF2B5EF4-FFF2-40B4-BE49-F238E27FC236}">
                <a16:creationId xmlns:a16="http://schemas.microsoft.com/office/drawing/2014/main" id="{B9AC077B-F1BB-2221-9A7D-92B4746F1AD7}"/>
              </a:ext>
            </a:extLst>
          </p:cNvPr>
          <p:cNvGraphicFramePr/>
          <p:nvPr>
            <p:extLst>
              <p:ext uri="{D42A27DB-BD31-4B8C-83A1-F6EECF244321}">
                <p14:modId xmlns:p14="http://schemas.microsoft.com/office/powerpoint/2010/main" val="387361485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063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8500E0-60AC-07E2-23BB-58355A7A1AD8}"/>
              </a:ext>
            </a:extLst>
          </p:cNvPr>
          <p:cNvSpPr>
            <a:spLocks noGrp="1"/>
          </p:cNvSpPr>
          <p:nvPr>
            <p:ph type="title"/>
          </p:nvPr>
        </p:nvSpPr>
        <p:spPr>
          <a:xfrm>
            <a:off x="8128990" y="637763"/>
            <a:ext cx="2916358" cy="1627274"/>
          </a:xfrm>
        </p:spPr>
        <p:txBody>
          <a:bodyPr vert="horz" lIns="91440" tIns="45720" rIns="91440" bIns="45720" rtlCol="0" anchor="t">
            <a:normAutofit/>
          </a:bodyPr>
          <a:lstStyle/>
          <a:p>
            <a:r>
              <a:rPr lang="en-US" sz="4000" kern="1200" dirty="0">
                <a:solidFill>
                  <a:schemeClr val="tx1"/>
                </a:solidFill>
                <a:latin typeface="AkayaTelivigala" pitchFamily="2" charset="77"/>
                <a:cs typeface="AkayaTelivigala" pitchFamily="2" charset="77"/>
              </a:rPr>
              <a:t>Visualization </a:t>
            </a:r>
          </a:p>
        </p:txBody>
      </p:sp>
      <p:sp>
        <p:nvSpPr>
          <p:cNvPr id="79" name="Rectangle 7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screenshot of a graph&#10;&#10;Description automatically generated">
            <a:extLst>
              <a:ext uri="{FF2B5EF4-FFF2-40B4-BE49-F238E27FC236}">
                <a16:creationId xmlns:a16="http://schemas.microsoft.com/office/drawing/2014/main" id="{4A325CE2-1EDD-5BE6-9B52-2C49964E3170}"/>
              </a:ext>
            </a:extLst>
          </p:cNvPr>
          <p:cNvPicPr>
            <a:picLocks noChangeAspect="1"/>
          </p:cNvPicPr>
          <p:nvPr/>
        </p:nvPicPr>
        <p:blipFill rotWithShape="1">
          <a:blip r:embed="rId2"/>
          <a:srcRect t="8151"/>
          <a:stretch/>
        </p:blipFill>
        <p:spPr>
          <a:xfrm>
            <a:off x="1155547" y="651006"/>
            <a:ext cx="5725584" cy="5550281"/>
          </a:xfrm>
          <a:prstGeom prst="rect">
            <a:avLst/>
          </a:prstGeom>
        </p:spPr>
      </p:pic>
      <p:sp>
        <p:nvSpPr>
          <p:cNvPr id="3" name="TextBox 2">
            <a:extLst>
              <a:ext uri="{FF2B5EF4-FFF2-40B4-BE49-F238E27FC236}">
                <a16:creationId xmlns:a16="http://schemas.microsoft.com/office/drawing/2014/main" id="{71459889-F078-EEA2-A95B-9BEB789DD810}"/>
              </a:ext>
            </a:extLst>
          </p:cNvPr>
          <p:cNvSpPr txBox="1"/>
          <p:nvPr/>
        </p:nvSpPr>
        <p:spPr>
          <a:xfrm>
            <a:off x="8128937" y="2580828"/>
            <a:ext cx="2916406" cy="363369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This visualization is representing relationship between heating load and cooling load with all independent variables. </a:t>
            </a:r>
          </a:p>
        </p:txBody>
      </p:sp>
    </p:spTree>
    <p:extLst>
      <p:ext uri="{BB962C8B-B14F-4D97-AF65-F5344CB8AC3E}">
        <p14:creationId xmlns:p14="http://schemas.microsoft.com/office/powerpoint/2010/main" val="62147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4" name="Rectangle 13">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348094C-E222-FB96-21C0-E148E3C3B706}"/>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dirty="0">
                <a:solidFill>
                  <a:srgbClr val="FFFFFF"/>
                </a:solidFill>
                <a:latin typeface="AkayaTelivigala" pitchFamily="2" charset="77"/>
                <a:cs typeface="AkayaTelivigala" pitchFamily="2" charset="77"/>
              </a:rPr>
              <a:t>Single layer Neural Network </a:t>
            </a:r>
          </a:p>
        </p:txBody>
      </p:sp>
      <p:pic>
        <p:nvPicPr>
          <p:cNvPr id="4" name="Picture 3" descr="A white background with red text&#10;&#10;Description automatically generated">
            <a:extLst>
              <a:ext uri="{FF2B5EF4-FFF2-40B4-BE49-F238E27FC236}">
                <a16:creationId xmlns:a16="http://schemas.microsoft.com/office/drawing/2014/main" id="{58E0A153-8E12-25D3-9384-2B98C8C9012C}"/>
              </a:ext>
            </a:extLst>
          </p:cNvPr>
          <p:cNvPicPr>
            <a:picLocks noChangeAspect="1"/>
          </p:cNvPicPr>
          <p:nvPr/>
        </p:nvPicPr>
        <p:blipFill>
          <a:blip r:embed="rId2"/>
          <a:stretch>
            <a:fillRect/>
          </a:stretch>
        </p:blipFill>
        <p:spPr>
          <a:xfrm>
            <a:off x="368635" y="2866971"/>
            <a:ext cx="4565251" cy="1609250"/>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09A1C8F1-AC70-4894-E9E8-3CEB3DCC8438}"/>
              </a:ext>
            </a:extLst>
          </p:cNvPr>
          <p:cNvPicPr>
            <a:picLocks noChangeAspect="1"/>
          </p:cNvPicPr>
          <p:nvPr/>
        </p:nvPicPr>
        <p:blipFill>
          <a:blip r:embed="rId3"/>
          <a:stretch>
            <a:fillRect/>
          </a:stretch>
        </p:blipFill>
        <p:spPr>
          <a:xfrm>
            <a:off x="5023388" y="2424983"/>
            <a:ext cx="6596991" cy="2242975"/>
          </a:xfrm>
          <a:prstGeom prst="rect">
            <a:avLst/>
          </a:prstGeom>
        </p:spPr>
      </p:pic>
      <p:sp>
        <p:nvSpPr>
          <p:cNvPr id="6" name="TextBox 5">
            <a:extLst>
              <a:ext uri="{FF2B5EF4-FFF2-40B4-BE49-F238E27FC236}">
                <a16:creationId xmlns:a16="http://schemas.microsoft.com/office/drawing/2014/main" id="{59E02425-F8D5-B37B-2DD5-07E06839B0A4}"/>
              </a:ext>
            </a:extLst>
          </p:cNvPr>
          <p:cNvSpPr txBox="1"/>
          <p:nvPr/>
        </p:nvSpPr>
        <p:spPr>
          <a:xfrm>
            <a:off x="1232376" y="5464007"/>
            <a:ext cx="9496427" cy="78968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It is a single layer neural network with 5 hidden nodes. Here, the 5</a:t>
            </a:r>
            <a:r>
              <a:rPr lang="en-US" sz="2000" baseline="30000" dirty="0">
                <a:latin typeface="AkayaTelivigala" pitchFamily="2" charset="77"/>
                <a:cs typeface="AkayaTelivigala" pitchFamily="2" charset="77"/>
              </a:rPr>
              <a:t>th</a:t>
            </a:r>
            <a:r>
              <a:rPr lang="en-US" sz="2000" dirty="0">
                <a:latin typeface="AkayaTelivigala" pitchFamily="2" charset="77"/>
                <a:cs typeface="AkayaTelivigala" pitchFamily="2" charset="77"/>
              </a:rPr>
              <a:t> node has the best accuracy.  </a:t>
            </a:r>
          </a:p>
        </p:txBody>
      </p:sp>
    </p:spTree>
    <p:extLst>
      <p:ext uri="{BB962C8B-B14F-4D97-AF65-F5344CB8AC3E}">
        <p14:creationId xmlns:p14="http://schemas.microsoft.com/office/powerpoint/2010/main" val="336362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772175-955A-4811-B3D9-A03023BEF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4724" y="126724"/>
            <a:ext cx="6346209" cy="611304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92937" y="2554938"/>
            <a:ext cx="2501979" cy="6104139"/>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45782" y="1257085"/>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5457" y="385455"/>
            <a:ext cx="6858001" cy="6087091"/>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0C86EF7-5EC4-4682-A7BD-444DA4916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760" y="10141"/>
            <a:ext cx="5608469" cy="6858864"/>
          </a:xfrm>
          <a:prstGeom prst="rect">
            <a:avLst/>
          </a:prstGeom>
          <a:gradFill>
            <a:gsLst>
              <a:gs pos="21000">
                <a:schemeClr val="accent1">
                  <a:lumMod val="75000"/>
                  <a:alpha val="6000"/>
                </a:schemeClr>
              </a:gs>
              <a:gs pos="99000">
                <a:schemeClr val="accent1">
                  <a:lumMod val="50000"/>
                  <a:alpha val="3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C9918-8416-18CB-B86A-E0D91F34639D}"/>
              </a:ext>
            </a:extLst>
          </p:cNvPr>
          <p:cNvSpPr>
            <a:spLocks noGrp="1"/>
          </p:cNvSpPr>
          <p:nvPr>
            <p:ph type="title"/>
          </p:nvPr>
        </p:nvSpPr>
        <p:spPr>
          <a:xfrm>
            <a:off x="952500" y="457199"/>
            <a:ext cx="4494652" cy="3465177"/>
          </a:xfrm>
        </p:spPr>
        <p:txBody>
          <a:bodyPr vert="horz" lIns="91440" tIns="45720" rIns="91440" bIns="45720" rtlCol="0" anchor="b">
            <a:normAutofit/>
          </a:bodyPr>
          <a:lstStyle/>
          <a:p>
            <a:r>
              <a:rPr lang="en-US" dirty="0">
                <a:solidFill>
                  <a:srgbClr val="FFFFFF"/>
                </a:solidFill>
                <a:latin typeface="AkayaTelivigala" pitchFamily="2" charset="77"/>
                <a:cs typeface="AkayaTelivigala" pitchFamily="2" charset="77"/>
              </a:rPr>
              <a:t>Visual Representation of the Neural Network</a:t>
            </a:r>
          </a:p>
        </p:txBody>
      </p:sp>
      <p:pic>
        <p:nvPicPr>
          <p:cNvPr id="3" name="Picture 2" descr="A diagram of a network&#10;&#10;Description automatically generated">
            <a:extLst>
              <a:ext uri="{FF2B5EF4-FFF2-40B4-BE49-F238E27FC236}">
                <a16:creationId xmlns:a16="http://schemas.microsoft.com/office/drawing/2014/main" id="{5857A784-1848-9491-706C-F235DF9D1AAF}"/>
              </a:ext>
            </a:extLst>
          </p:cNvPr>
          <p:cNvPicPr>
            <a:picLocks noChangeAspect="1"/>
          </p:cNvPicPr>
          <p:nvPr/>
        </p:nvPicPr>
        <p:blipFill rotWithShape="1">
          <a:blip r:embed="rId2"/>
          <a:srcRect r="8801"/>
          <a:stretch/>
        </p:blipFill>
        <p:spPr>
          <a:xfrm>
            <a:off x="7118330" y="773387"/>
            <a:ext cx="4033520" cy="4833620"/>
          </a:xfrm>
          <a:prstGeom prst="rect">
            <a:avLst/>
          </a:prstGeom>
        </p:spPr>
      </p:pic>
      <p:pic>
        <p:nvPicPr>
          <p:cNvPr id="4" name="Picture 3" descr="A white background with red text&#10;&#10;Description automatically generated">
            <a:extLst>
              <a:ext uri="{FF2B5EF4-FFF2-40B4-BE49-F238E27FC236}">
                <a16:creationId xmlns:a16="http://schemas.microsoft.com/office/drawing/2014/main" id="{19CA24DF-4995-6489-FF62-518B7F3D31A3}"/>
              </a:ext>
            </a:extLst>
          </p:cNvPr>
          <p:cNvPicPr>
            <a:picLocks noChangeAspect="1"/>
          </p:cNvPicPr>
          <p:nvPr/>
        </p:nvPicPr>
        <p:blipFill rotWithShape="1">
          <a:blip r:embed="rId3"/>
          <a:srcRect t="76651" r="41675"/>
          <a:stretch/>
        </p:blipFill>
        <p:spPr>
          <a:xfrm>
            <a:off x="6573085" y="5966348"/>
            <a:ext cx="5461599" cy="749889"/>
          </a:xfrm>
          <a:prstGeom prst="rect">
            <a:avLst/>
          </a:prstGeom>
        </p:spPr>
      </p:pic>
    </p:spTree>
    <p:extLst>
      <p:ext uri="{BB962C8B-B14F-4D97-AF65-F5344CB8AC3E}">
        <p14:creationId xmlns:p14="http://schemas.microsoft.com/office/powerpoint/2010/main" val="93860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AABE2-4835-587D-4C0A-E7D54EB9093D}"/>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latin typeface="AkayaTelivigala" pitchFamily="2" charset="77"/>
                <a:cs typeface="AkayaTelivigala" pitchFamily="2" charset="77"/>
              </a:rPr>
              <a:t>Two-layer Neural Network </a:t>
            </a:r>
          </a:p>
        </p:txBody>
      </p:sp>
      <p:pic>
        <p:nvPicPr>
          <p:cNvPr id="4" name="Picture 3" descr="A screenshot of a computer code&#10;&#10;Description automatically generated">
            <a:extLst>
              <a:ext uri="{FF2B5EF4-FFF2-40B4-BE49-F238E27FC236}">
                <a16:creationId xmlns:a16="http://schemas.microsoft.com/office/drawing/2014/main" id="{B6BA1BB3-3658-948F-7D20-28F28D94FB30}"/>
              </a:ext>
            </a:extLst>
          </p:cNvPr>
          <p:cNvPicPr>
            <a:picLocks noChangeAspect="1"/>
          </p:cNvPicPr>
          <p:nvPr/>
        </p:nvPicPr>
        <p:blipFill>
          <a:blip r:embed="rId2"/>
          <a:stretch>
            <a:fillRect/>
          </a:stretch>
        </p:blipFill>
        <p:spPr>
          <a:xfrm>
            <a:off x="221036" y="2664542"/>
            <a:ext cx="6477171" cy="2526096"/>
          </a:xfrm>
          <a:prstGeom prst="rect">
            <a:avLst/>
          </a:prstGeom>
        </p:spPr>
      </p:pic>
      <p:pic>
        <p:nvPicPr>
          <p:cNvPr id="18" name="Picture 17" descr="A screenshot of a computer error&#10;&#10;Description automatically generated">
            <a:extLst>
              <a:ext uri="{FF2B5EF4-FFF2-40B4-BE49-F238E27FC236}">
                <a16:creationId xmlns:a16="http://schemas.microsoft.com/office/drawing/2014/main" id="{A37EAEE3-47E5-1FBC-002C-DA785C661401}"/>
              </a:ext>
            </a:extLst>
          </p:cNvPr>
          <p:cNvPicPr>
            <a:picLocks noChangeAspect="1"/>
          </p:cNvPicPr>
          <p:nvPr/>
        </p:nvPicPr>
        <p:blipFill>
          <a:blip r:embed="rId3"/>
          <a:stretch>
            <a:fillRect/>
          </a:stretch>
        </p:blipFill>
        <p:spPr>
          <a:xfrm>
            <a:off x="7593862" y="1894055"/>
            <a:ext cx="3978706" cy="4560122"/>
          </a:xfrm>
          <a:prstGeom prst="rect">
            <a:avLst/>
          </a:prstGeom>
        </p:spPr>
      </p:pic>
    </p:spTree>
    <p:extLst>
      <p:ext uri="{BB962C8B-B14F-4D97-AF65-F5344CB8AC3E}">
        <p14:creationId xmlns:p14="http://schemas.microsoft.com/office/powerpoint/2010/main" val="354751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772175-955A-4811-B3D9-A03023BEF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4724" y="126724"/>
            <a:ext cx="6346209" cy="6113044"/>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92937" y="2554938"/>
            <a:ext cx="2501979" cy="6104139"/>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245782" y="1257085"/>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5457" y="385455"/>
            <a:ext cx="6858001" cy="6087091"/>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0C86EF7-5EC4-4682-A7BD-444DA4916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760" y="10141"/>
            <a:ext cx="5608469" cy="6858864"/>
          </a:xfrm>
          <a:prstGeom prst="rect">
            <a:avLst/>
          </a:prstGeom>
          <a:gradFill>
            <a:gsLst>
              <a:gs pos="21000">
                <a:schemeClr val="accent1">
                  <a:lumMod val="75000"/>
                  <a:alpha val="6000"/>
                </a:schemeClr>
              </a:gs>
              <a:gs pos="99000">
                <a:schemeClr val="accent1">
                  <a:lumMod val="50000"/>
                  <a:alpha val="33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C9918-8416-18CB-B86A-E0D91F34639D}"/>
              </a:ext>
            </a:extLst>
          </p:cNvPr>
          <p:cNvSpPr>
            <a:spLocks noGrp="1"/>
          </p:cNvSpPr>
          <p:nvPr>
            <p:ph type="title"/>
          </p:nvPr>
        </p:nvSpPr>
        <p:spPr>
          <a:xfrm>
            <a:off x="952500" y="457199"/>
            <a:ext cx="4494652" cy="3465177"/>
          </a:xfrm>
        </p:spPr>
        <p:txBody>
          <a:bodyPr vert="horz" lIns="91440" tIns="45720" rIns="91440" bIns="45720" rtlCol="0" anchor="b">
            <a:normAutofit/>
          </a:bodyPr>
          <a:lstStyle/>
          <a:p>
            <a:r>
              <a:rPr lang="en-US" dirty="0">
                <a:solidFill>
                  <a:srgbClr val="FFFFFF"/>
                </a:solidFill>
                <a:latin typeface="AkayaTelivigala" pitchFamily="2" charset="77"/>
                <a:cs typeface="AkayaTelivigala" pitchFamily="2" charset="77"/>
              </a:rPr>
              <a:t>Visual Representation of the Neural Network</a:t>
            </a:r>
          </a:p>
        </p:txBody>
      </p:sp>
      <p:pic>
        <p:nvPicPr>
          <p:cNvPr id="4" name="Picture 3" descr="A diagram of a network&#10;&#10;Description automatically generated">
            <a:extLst>
              <a:ext uri="{FF2B5EF4-FFF2-40B4-BE49-F238E27FC236}">
                <a16:creationId xmlns:a16="http://schemas.microsoft.com/office/drawing/2014/main" id="{C7D1F14D-86BC-8D3C-F4A9-347E4010FC60}"/>
              </a:ext>
            </a:extLst>
          </p:cNvPr>
          <p:cNvPicPr>
            <a:picLocks noChangeAspect="1"/>
          </p:cNvPicPr>
          <p:nvPr/>
        </p:nvPicPr>
        <p:blipFill>
          <a:blip r:embed="rId2"/>
          <a:stretch>
            <a:fillRect/>
          </a:stretch>
        </p:blipFill>
        <p:spPr>
          <a:xfrm>
            <a:off x="6420785" y="1671484"/>
            <a:ext cx="5411672" cy="3754802"/>
          </a:xfrm>
          <a:prstGeom prst="rect">
            <a:avLst/>
          </a:prstGeom>
        </p:spPr>
      </p:pic>
      <p:pic>
        <p:nvPicPr>
          <p:cNvPr id="6" name="Picture 5">
            <a:extLst>
              <a:ext uri="{FF2B5EF4-FFF2-40B4-BE49-F238E27FC236}">
                <a16:creationId xmlns:a16="http://schemas.microsoft.com/office/drawing/2014/main" id="{E8D69FC0-48AE-57B4-46D5-48EE95FC16F6}"/>
              </a:ext>
            </a:extLst>
          </p:cNvPr>
          <p:cNvPicPr>
            <a:picLocks noChangeAspect="1"/>
          </p:cNvPicPr>
          <p:nvPr/>
        </p:nvPicPr>
        <p:blipFill>
          <a:blip r:embed="rId3"/>
          <a:stretch>
            <a:fillRect/>
          </a:stretch>
        </p:blipFill>
        <p:spPr>
          <a:xfrm>
            <a:off x="6323107" y="5735742"/>
            <a:ext cx="5321300" cy="812800"/>
          </a:xfrm>
          <a:prstGeom prst="rect">
            <a:avLst/>
          </a:prstGeom>
        </p:spPr>
      </p:pic>
    </p:spTree>
    <p:extLst>
      <p:ext uri="{BB962C8B-B14F-4D97-AF65-F5344CB8AC3E}">
        <p14:creationId xmlns:p14="http://schemas.microsoft.com/office/powerpoint/2010/main" val="268234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074159C-F5A6-B5EE-355A-09E9BF4CC052}"/>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dirty="0">
                <a:solidFill>
                  <a:srgbClr val="FFFFFF"/>
                </a:solidFill>
                <a:latin typeface="AkayaTelivigala" pitchFamily="2" charset="77"/>
                <a:cs typeface="AkayaTelivigala" pitchFamily="2" charset="77"/>
              </a:rPr>
              <a:t>Accuracy Comparison</a:t>
            </a:r>
          </a:p>
        </p:txBody>
      </p:sp>
      <p:sp>
        <p:nvSpPr>
          <p:cNvPr id="4" name="TextBox 3">
            <a:extLst>
              <a:ext uri="{FF2B5EF4-FFF2-40B4-BE49-F238E27FC236}">
                <a16:creationId xmlns:a16="http://schemas.microsoft.com/office/drawing/2014/main" id="{ACE06CC8-6739-A13E-BB3D-FB5B9BA81D39}"/>
              </a:ext>
            </a:extLst>
          </p:cNvPr>
          <p:cNvSpPr txBox="1"/>
          <p:nvPr/>
        </p:nvSpPr>
        <p:spPr>
          <a:xfrm>
            <a:off x="6181328" y="3775207"/>
            <a:ext cx="5037000" cy="923330"/>
          </a:xfrm>
          <a:prstGeom prst="rect">
            <a:avLst/>
          </a:prstGeom>
          <a:noFill/>
        </p:spPr>
        <p:txBody>
          <a:bodyPr wrap="square" rtlCol="0">
            <a:spAutoFit/>
          </a:bodyPr>
          <a:lstStyle/>
          <a:p>
            <a:pPr>
              <a:spcAft>
                <a:spcPts val="600"/>
              </a:spcAft>
            </a:pPr>
            <a:r>
              <a:rPr lang="en-US" kern="1200" dirty="0">
                <a:solidFill>
                  <a:schemeClr val="tx1"/>
                </a:solidFill>
                <a:latin typeface="AkayaTelivigala" pitchFamily="2" charset="77"/>
                <a:cs typeface="AkayaTelivigala" pitchFamily="2" charset="77"/>
              </a:rPr>
              <a:t>Neural Network with 2 layers and 1 to 5 hidden nodes in </a:t>
            </a:r>
            <a:r>
              <a:rPr lang="en-US" dirty="0">
                <a:latin typeface="AkayaTelivigala" pitchFamily="2" charset="77"/>
                <a:cs typeface="AkayaTelivigala" pitchFamily="2" charset="77"/>
              </a:rPr>
              <a:t>first </a:t>
            </a:r>
            <a:r>
              <a:rPr lang="en-US" kern="1200" dirty="0">
                <a:solidFill>
                  <a:schemeClr val="tx1"/>
                </a:solidFill>
                <a:latin typeface="AkayaTelivigala" pitchFamily="2" charset="77"/>
                <a:cs typeface="AkayaTelivigala" pitchFamily="2" charset="77"/>
              </a:rPr>
              <a:t>layer and 4 hidden nodes in second layer</a:t>
            </a:r>
            <a:endParaRPr lang="en-US" dirty="0">
              <a:latin typeface="AkayaTelivigala" pitchFamily="2" charset="77"/>
              <a:cs typeface="AkayaTelivigala" pitchFamily="2" charset="77"/>
            </a:endParaRPr>
          </a:p>
        </p:txBody>
      </p:sp>
      <p:pic>
        <p:nvPicPr>
          <p:cNvPr id="5" name="Picture 4" descr="A white background with red text&#10;&#10;Description automatically generated">
            <a:extLst>
              <a:ext uri="{FF2B5EF4-FFF2-40B4-BE49-F238E27FC236}">
                <a16:creationId xmlns:a16="http://schemas.microsoft.com/office/drawing/2014/main" id="{2D1BA53A-1466-66F0-98EA-75D052D34CA4}"/>
              </a:ext>
            </a:extLst>
          </p:cNvPr>
          <p:cNvPicPr>
            <a:picLocks noChangeAspect="1"/>
          </p:cNvPicPr>
          <p:nvPr/>
        </p:nvPicPr>
        <p:blipFill rotWithShape="1">
          <a:blip r:embed="rId2"/>
          <a:srcRect t="76651"/>
          <a:stretch/>
        </p:blipFill>
        <p:spPr>
          <a:xfrm>
            <a:off x="496762" y="2712515"/>
            <a:ext cx="9364007" cy="749889"/>
          </a:xfrm>
          <a:prstGeom prst="rect">
            <a:avLst/>
          </a:prstGeom>
        </p:spPr>
      </p:pic>
      <p:sp>
        <p:nvSpPr>
          <p:cNvPr id="6" name="TextBox 5">
            <a:extLst>
              <a:ext uri="{FF2B5EF4-FFF2-40B4-BE49-F238E27FC236}">
                <a16:creationId xmlns:a16="http://schemas.microsoft.com/office/drawing/2014/main" id="{C85D25E0-A19D-6ACA-462C-1D3E335A79BC}"/>
              </a:ext>
            </a:extLst>
          </p:cNvPr>
          <p:cNvSpPr txBox="1"/>
          <p:nvPr/>
        </p:nvSpPr>
        <p:spPr>
          <a:xfrm>
            <a:off x="840403" y="3777466"/>
            <a:ext cx="4424841" cy="924115"/>
          </a:xfrm>
          <a:prstGeom prst="rect">
            <a:avLst/>
          </a:prstGeom>
          <a:noFill/>
        </p:spPr>
        <p:txBody>
          <a:bodyPr wrap="square" rtlCol="0">
            <a:spAutoFit/>
          </a:bodyPr>
          <a:lstStyle/>
          <a:p>
            <a:pPr>
              <a:spcAft>
                <a:spcPts val="600"/>
              </a:spcAft>
            </a:pPr>
            <a:r>
              <a:rPr lang="en-US" kern="1200" dirty="0">
                <a:solidFill>
                  <a:schemeClr val="tx1"/>
                </a:solidFill>
                <a:latin typeface="AkayaTelivigala" pitchFamily="2" charset="77"/>
                <a:cs typeface="AkayaTelivigala" pitchFamily="2" charset="77"/>
              </a:rPr>
              <a:t>Neural Network with 1 layer and 1 to 5 hidden nodes, Most accurate was with 1 layer and 5 hidden node.</a:t>
            </a:r>
            <a:endParaRPr lang="en-US" dirty="0">
              <a:latin typeface="AkayaTelivigala" pitchFamily="2" charset="77"/>
              <a:cs typeface="AkayaTelivigala" pitchFamily="2" charset="77"/>
            </a:endParaRPr>
          </a:p>
        </p:txBody>
      </p:sp>
      <p:pic>
        <p:nvPicPr>
          <p:cNvPr id="7" name="Picture 6">
            <a:extLst>
              <a:ext uri="{FF2B5EF4-FFF2-40B4-BE49-F238E27FC236}">
                <a16:creationId xmlns:a16="http://schemas.microsoft.com/office/drawing/2014/main" id="{E3212463-8B44-BB6E-8541-30012BAFF8A2}"/>
              </a:ext>
            </a:extLst>
          </p:cNvPr>
          <p:cNvPicPr>
            <a:picLocks noChangeAspect="1"/>
          </p:cNvPicPr>
          <p:nvPr/>
        </p:nvPicPr>
        <p:blipFill>
          <a:blip r:embed="rId3"/>
          <a:stretch>
            <a:fillRect/>
          </a:stretch>
        </p:blipFill>
        <p:spPr>
          <a:xfrm>
            <a:off x="6096000" y="2649604"/>
            <a:ext cx="5321300" cy="812800"/>
          </a:xfrm>
          <a:prstGeom prst="rect">
            <a:avLst/>
          </a:prstGeom>
        </p:spPr>
      </p:pic>
      <p:sp>
        <p:nvSpPr>
          <p:cNvPr id="10" name="TextBox 9">
            <a:extLst>
              <a:ext uri="{FF2B5EF4-FFF2-40B4-BE49-F238E27FC236}">
                <a16:creationId xmlns:a16="http://schemas.microsoft.com/office/drawing/2014/main" id="{D5790C10-9162-8E16-AA95-52606160D78E}"/>
              </a:ext>
            </a:extLst>
          </p:cNvPr>
          <p:cNvSpPr txBox="1"/>
          <p:nvPr/>
        </p:nvSpPr>
        <p:spPr>
          <a:xfrm>
            <a:off x="2939845" y="5453581"/>
            <a:ext cx="6096000" cy="646331"/>
          </a:xfrm>
          <a:prstGeom prst="rect">
            <a:avLst/>
          </a:prstGeom>
          <a:noFill/>
        </p:spPr>
        <p:txBody>
          <a:bodyPr wrap="square">
            <a:spAutoFit/>
          </a:bodyPr>
          <a:lstStyle/>
          <a:p>
            <a:r>
              <a:rPr lang="en-US" kern="1200" dirty="0">
                <a:solidFill>
                  <a:schemeClr val="tx1"/>
                </a:solidFill>
                <a:latin typeface="AkayaTelivigala" pitchFamily="2" charset="77"/>
                <a:cs typeface="AkayaTelivigala" pitchFamily="2" charset="77"/>
              </a:rPr>
              <a:t>Most accurate was 5 nodes in 1st hidden layer and 4 nodes in 2nd hidden layer with accuracy of 98.8%</a:t>
            </a:r>
            <a:endParaRPr lang="en-US" dirty="0">
              <a:latin typeface="AkayaTelivigala" pitchFamily="2" charset="77"/>
              <a:cs typeface="AkayaTelivigala" pitchFamily="2" charset="77"/>
            </a:endParaRPr>
          </a:p>
        </p:txBody>
      </p:sp>
    </p:spTree>
    <p:extLst>
      <p:ext uri="{BB962C8B-B14F-4D97-AF65-F5344CB8AC3E}">
        <p14:creationId xmlns:p14="http://schemas.microsoft.com/office/powerpoint/2010/main" val="585386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C92A41-847D-41A6-E090-4A7B9EA2116D}"/>
              </a:ext>
            </a:extLst>
          </p:cNvPr>
          <p:cNvSpPr>
            <a:spLocks noGrp="1"/>
          </p:cNvSpPr>
          <p:nvPr>
            <p:ph type="title"/>
          </p:nvPr>
        </p:nvSpPr>
        <p:spPr>
          <a:xfrm>
            <a:off x="1136396" y="457201"/>
            <a:ext cx="5814240" cy="1556870"/>
          </a:xfrm>
        </p:spPr>
        <p:txBody>
          <a:bodyPr vert="horz" lIns="91440" tIns="45720" rIns="91440" bIns="45720" rtlCol="0" anchor="b">
            <a:normAutofit/>
          </a:bodyPr>
          <a:lstStyle/>
          <a:p>
            <a:r>
              <a:rPr lang="en-US" sz="4000" dirty="0">
                <a:latin typeface="AkayaTelivigala" pitchFamily="2" charset="77"/>
                <a:cs typeface="AkayaTelivigala" pitchFamily="2" charset="77"/>
              </a:rPr>
              <a:t>K-Nearest Neighbor Analysis</a:t>
            </a:r>
          </a:p>
        </p:txBody>
      </p:sp>
      <p:sp>
        <p:nvSpPr>
          <p:cNvPr id="9" name="TextBox 8">
            <a:extLst>
              <a:ext uri="{FF2B5EF4-FFF2-40B4-BE49-F238E27FC236}">
                <a16:creationId xmlns:a16="http://schemas.microsoft.com/office/drawing/2014/main" id="{94DF11FF-4A6F-A11D-E37D-736153D6B166}"/>
              </a:ext>
            </a:extLst>
          </p:cNvPr>
          <p:cNvSpPr txBox="1"/>
          <p:nvPr/>
        </p:nvSpPr>
        <p:spPr>
          <a:xfrm>
            <a:off x="1136396" y="2277036"/>
            <a:ext cx="5814239" cy="346115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effectLst/>
                <a:latin typeface="AkayaTelivigala" pitchFamily="2" charset="77"/>
                <a:cs typeface="AkayaTelivigala" pitchFamily="2" charset="77"/>
              </a:rPr>
              <a:t>The k-nearest neighbor technique is a clustering algorithm that uses the k data points closest to a new data point to classify it into a group. </a:t>
            </a: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The a</a:t>
            </a:r>
            <a:r>
              <a:rPr lang="en-US" sz="2000" dirty="0">
                <a:effectLst/>
                <a:latin typeface="AkayaTelivigala" pitchFamily="2" charset="77"/>
                <a:cs typeface="AkayaTelivigala" pitchFamily="2" charset="77"/>
              </a:rPr>
              <a:t>lgorithm uses training data to learn how to classify the labeled data points into categories.</a:t>
            </a:r>
          </a:p>
          <a:p>
            <a:pPr indent="-228600">
              <a:lnSpc>
                <a:spcPct val="90000"/>
              </a:lnSpc>
              <a:spcAft>
                <a:spcPts val="600"/>
              </a:spcAft>
              <a:buFont typeface="Arial" panose="020B0604020202020204" pitchFamily="34" charset="0"/>
              <a:buChar char="•"/>
            </a:pPr>
            <a:endParaRPr lang="en-US" sz="2000" dirty="0">
              <a:effectLst/>
              <a:latin typeface="AkayaTelivigala" pitchFamily="2" charset="77"/>
              <a:cs typeface="AkayaTelivigala" pitchFamily="2" charset="77"/>
            </a:endParaRPr>
          </a:p>
        </p:txBody>
      </p:sp>
      <p:pic>
        <p:nvPicPr>
          <p:cNvPr id="15" name="Picture 14" descr="A green and black text&#10;&#10;Description automatically generated">
            <a:extLst>
              <a:ext uri="{FF2B5EF4-FFF2-40B4-BE49-F238E27FC236}">
                <a16:creationId xmlns:a16="http://schemas.microsoft.com/office/drawing/2014/main" id="{A38AC71F-C223-0A8A-8B8A-9AA65CE0545B}"/>
              </a:ext>
            </a:extLst>
          </p:cNvPr>
          <p:cNvPicPr>
            <a:picLocks noChangeAspect="1"/>
          </p:cNvPicPr>
          <p:nvPr/>
        </p:nvPicPr>
        <p:blipFill>
          <a:blip r:embed="rId2"/>
          <a:stretch>
            <a:fillRect/>
          </a:stretch>
        </p:blipFill>
        <p:spPr>
          <a:xfrm>
            <a:off x="7679766" y="1602771"/>
            <a:ext cx="3712869" cy="603340"/>
          </a:xfrm>
          <a:prstGeom prst="rect">
            <a:avLst/>
          </a:prstGeom>
        </p:spPr>
      </p:pic>
      <p:pic>
        <p:nvPicPr>
          <p:cNvPr id="13" name="Picture 12" descr="A screenshot of a computer code&#10;&#10;Description automatically generated">
            <a:extLst>
              <a:ext uri="{FF2B5EF4-FFF2-40B4-BE49-F238E27FC236}">
                <a16:creationId xmlns:a16="http://schemas.microsoft.com/office/drawing/2014/main" id="{71C6A5C5-CD3C-498D-4285-433437913890}"/>
              </a:ext>
            </a:extLst>
          </p:cNvPr>
          <p:cNvPicPr>
            <a:picLocks noChangeAspect="1"/>
          </p:cNvPicPr>
          <p:nvPr/>
        </p:nvPicPr>
        <p:blipFill>
          <a:blip r:embed="rId3"/>
          <a:stretch>
            <a:fillRect/>
          </a:stretch>
        </p:blipFill>
        <p:spPr>
          <a:xfrm>
            <a:off x="7665410" y="3964281"/>
            <a:ext cx="3712869" cy="1086013"/>
          </a:xfrm>
          <a:prstGeom prst="rect">
            <a:avLst/>
          </a:prstGeom>
        </p:spPr>
      </p:pic>
      <p:sp>
        <p:nvSpPr>
          <p:cNvPr id="22" name="Rectangle 21">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649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C12F2C-6166-75DC-1B95-D72DDF5F1E63}"/>
              </a:ext>
            </a:extLst>
          </p:cNvPr>
          <p:cNvSpPr>
            <a:spLocks noGrp="1"/>
          </p:cNvSpPr>
          <p:nvPr>
            <p:ph type="title"/>
          </p:nvPr>
        </p:nvSpPr>
        <p:spPr>
          <a:xfrm>
            <a:off x="768193" y="255944"/>
            <a:ext cx="9718111" cy="1576446"/>
          </a:xfrm>
        </p:spPr>
        <p:txBody>
          <a:bodyPr vert="horz" lIns="91440" tIns="45720" rIns="91440" bIns="45720" rtlCol="0" anchor="ctr">
            <a:normAutofit/>
          </a:bodyPr>
          <a:lstStyle/>
          <a:p>
            <a:r>
              <a:rPr lang="en-US" sz="4000" kern="1200" dirty="0">
                <a:solidFill>
                  <a:srgbClr val="FFFFFF"/>
                </a:solidFill>
                <a:latin typeface="AkayaTelivigala" pitchFamily="2" charset="77"/>
                <a:cs typeface="AkayaTelivigala" pitchFamily="2" charset="77"/>
              </a:rPr>
              <a:t>K-NN for </a:t>
            </a:r>
            <a:r>
              <a:rPr lang="en-US" sz="4000" dirty="0">
                <a:solidFill>
                  <a:srgbClr val="FFFFFF"/>
                </a:solidFill>
                <a:latin typeface="AkayaTelivigala" pitchFamily="2" charset="77"/>
                <a:cs typeface="AkayaTelivigala" pitchFamily="2" charset="77"/>
              </a:rPr>
              <a:t>Heating</a:t>
            </a:r>
            <a:r>
              <a:rPr lang="en-US" sz="4000" kern="1200" dirty="0">
                <a:solidFill>
                  <a:srgbClr val="FFFFFF"/>
                </a:solidFill>
                <a:latin typeface="AkayaTelivigala" pitchFamily="2" charset="77"/>
                <a:cs typeface="AkayaTelivigala" pitchFamily="2" charset="77"/>
              </a:rPr>
              <a:t> Load</a:t>
            </a:r>
          </a:p>
        </p:txBody>
      </p:sp>
      <p:sp>
        <p:nvSpPr>
          <p:cNvPr id="5" name="TextBox 4">
            <a:extLst>
              <a:ext uri="{FF2B5EF4-FFF2-40B4-BE49-F238E27FC236}">
                <a16:creationId xmlns:a16="http://schemas.microsoft.com/office/drawing/2014/main" id="{695A40E6-BBBE-2546-A44C-94AB4045D6F9}"/>
              </a:ext>
            </a:extLst>
          </p:cNvPr>
          <p:cNvSpPr txBox="1"/>
          <p:nvPr/>
        </p:nvSpPr>
        <p:spPr>
          <a:xfrm>
            <a:off x="5712542" y="617846"/>
            <a:ext cx="6351640" cy="1477328"/>
          </a:xfrm>
          <a:prstGeom prst="rect">
            <a:avLst/>
          </a:prstGeom>
          <a:noFill/>
        </p:spPr>
        <p:txBody>
          <a:bodyPr wrap="square" rtlCol="0">
            <a:spAutoFit/>
          </a:bodyPr>
          <a:lstStyle/>
          <a:p>
            <a:pPr defTabSz="566928">
              <a:spcAft>
                <a:spcPts val="600"/>
              </a:spcAft>
              <a:buFont typeface="Arial" panose="020B0604020202020204" pitchFamily="34" charset="0"/>
              <a:buChar char="•"/>
            </a:pPr>
            <a:r>
              <a:rPr lang="en-US" sz="1400" kern="1200" dirty="0">
                <a:solidFill>
                  <a:schemeClr val="bg1"/>
                </a:solidFill>
                <a:latin typeface="AkayaTelivigala" pitchFamily="2" charset="77"/>
                <a:ea typeface="+mn-ea"/>
                <a:cs typeface="+mn-cs"/>
              </a:rPr>
              <a:t>The model's overall accuracy is 80.09%, which is significantly good. </a:t>
            </a:r>
          </a:p>
          <a:p>
            <a:pPr defTabSz="566928">
              <a:spcAft>
                <a:spcPts val="600"/>
              </a:spcAft>
              <a:buFont typeface="Arial" panose="020B0604020202020204" pitchFamily="34" charset="0"/>
              <a:buChar char="•"/>
            </a:pPr>
            <a:r>
              <a:rPr lang="en-US" sz="1400" kern="1200" dirty="0">
                <a:solidFill>
                  <a:schemeClr val="bg1"/>
                </a:solidFill>
                <a:latin typeface="AkayaTelivigala" pitchFamily="2" charset="77"/>
                <a:ea typeface="+mn-ea"/>
                <a:cs typeface="+mn-cs"/>
              </a:rPr>
              <a:t>The p-value is very close to zero, supporting the statistical significance of the model's performance.</a:t>
            </a:r>
          </a:p>
          <a:p>
            <a:pPr defTabSz="566928">
              <a:spcAft>
                <a:spcPts val="600"/>
              </a:spcAft>
            </a:pPr>
            <a:br>
              <a:rPr lang="en-US" sz="1400" kern="1200" dirty="0">
                <a:solidFill>
                  <a:schemeClr val="bg1"/>
                </a:solidFill>
                <a:latin typeface="AkayaTelivigala" pitchFamily="2" charset="77"/>
                <a:ea typeface="+mn-ea"/>
                <a:cs typeface="+mn-cs"/>
              </a:rPr>
            </a:br>
            <a:endParaRPr lang="en-US" sz="2400" dirty="0">
              <a:solidFill>
                <a:schemeClr val="bg1"/>
              </a:solidFill>
              <a:latin typeface="AkayaTelivigala" pitchFamily="2" charset="77"/>
              <a:cs typeface="AkayaTelivigala" pitchFamily="2" charset="77"/>
            </a:endParaRPr>
          </a:p>
        </p:txBody>
      </p:sp>
      <p:pic>
        <p:nvPicPr>
          <p:cNvPr id="7" name="Picture 6" descr="A screenshot of a computer&#10;&#10;Description automatically generated">
            <a:extLst>
              <a:ext uri="{FF2B5EF4-FFF2-40B4-BE49-F238E27FC236}">
                <a16:creationId xmlns:a16="http://schemas.microsoft.com/office/drawing/2014/main" id="{E7BE6BBB-DC39-1AFD-F59D-6F718B060583}"/>
              </a:ext>
            </a:extLst>
          </p:cNvPr>
          <p:cNvPicPr>
            <a:picLocks noChangeAspect="1"/>
          </p:cNvPicPr>
          <p:nvPr/>
        </p:nvPicPr>
        <p:blipFill>
          <a:blip r:embed="rId2"/>
          <a:stretch>
            <a:fillRect/>
          </a:stretch>
        </p:blipFill>
        <p:spPr>
          <a:xfrm>
            <a:off x="6096000" y="2425373"/>
            <a:ext cx="3272840" cy="4344731"/>
          </a:xfrm>
          <a:prstGeom prst="rect">
            <a:avLst/>
          </a:prstGeom>
        </p:spPr>
      </p:pic>
      <p:pic>
        <p:nvPicPr>
          <p:cNvPr id="10" name="Picture 9" descr="A table of numbers with a row of rows&#10;&#10;Description automatically generated with medium confidence">
            <a:extLst>
              <a:ext uri="{FF2B5EF4-FFF2-40B4-BE49-F238E27FC236}">
                <a16:creationId xmlns:a16="http://schemas.microsoft.com/office/drawing/2014/main" id="{F2998294-2F4F-8034-8FD5-5F9FFE048EEB}"/>
              </a:ext>
            </a:extLst>
          </p:cNvPr>
          <p:cNvPicPr>
            <a:picLocks noChangeAspect="1"/>
          </p:cNvPicPr>
          <p:nvPr/>
        </p:nvPicPr>
        <p:blipFill>
          <a:blip r:embed="rId3"/>
          <a:stretch>
            <a:fillRect/>
          </a:stretch>
        </p:blipFill>
        <p:spPr>
          <a:xfrm>
            <a:off x="686614" y="2199817"/>
            <a:ext cx="4752677" cy="3984415"/>
          </a:xfrm>
          <a:prstGeom prst="rect">
            <a:avLst/>
          </a:prstGeom>
        </p:spPr>
      </p:pic>
      <p:pic>
        <p:nvPicPr>
          <p:cNvPr id="12" name="Picture 11" descr="A close-up of a number&#10;&#10;Description automatically generated">
            <a:extLst>
              <a:ext uri="{FF2B5EF4-FFF2-40B4-BE49-F238E27FC236}">
                <a16:creationId xmlns:a16="http://schemas.microsoft.com/office/drawing/2014/main" id="{4C8ED5CB-D628-B138-D00C-E1EA3CC84E3E}"/>
              </a:ext>
            </a:extLst>
          </p:cNvPr>
          <p:cNvPicPr>
            <a:picLocks noChangeAspect="1"/>
          </p:cNvPicPr>
          <p:nvPr/>
        </p:nvPicPr>
        <p:blipFill>
          <a:blip r:embed="rId4"/>
          <a:stretch>
            <a:fillRect/>
          </a:stretch>
        </p:blipFill>
        <p:spPr>
          <a:xfrm>
            <a:off x="1788528" y="6212737"/>
            <a:ext cx="2518945" cy="450194"/>
          </a:xfrm>
          <a:prstGeom prst="rect">
            <a:avLst/>
          </a:prstGeom>
        </p:spPr>
      </p:pic>
    </p:spTree>
    <p:extLst>
      <p:ext uri="{BB962C8B-B14F-4D97-AF65-F5344CB8AC3E}">
        <p14:creationId xmlns:p14="http://schemas.microsoft.com/office/powerpoint/2010/main" val="2262511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Rectangle 2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7DA597-2C3C-084D-1A2F-5146843F53EB}"/>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kern="1200" dirty="0">
                <a:solidFill>
                  <a:srgbClr val="FFFFFF"/>
                </a:solidFill>
                <a:latin typeface="AkayaTelivigala" pitchFamily="2" charset="77"/>
                <a:cs typeface="AkayaTelivigala" pitchFamily="2" charset="77"/>
              </a:rPr>
              <a:t>K-NN for </a:t>
            </a:r>
            <a:r>
              <a:rPr lang="en-US" sz="4000" dirty="0">
                <a:solidFill>
                  <a:srgbClr val="FFFFFF"/>
                </a:solidFill>
                <a:latin typeface="AkayaTelivigala" pitchFamily="2" charset="77"/>
                <a:cs typeface="AkayaTelivigala" pitchFamily="2" charset="77"/>
              </a:rPr>
              <a:t>Cooling</a:t>
            </a:r>
            <a:r>
              <a:rPr lang="en-US" sz="4000" kern="1200" dirty="0">
                <a:solidFill>
                  <a:srgbClr val="FFFFFF"/>
                </a:solidFill>
                <a:latin typeface="AkayaTelivigala" pitchFamily="2" charset="77"/>
                <a:cs typeface="AkayaTelivigala" pitchFamily="2" charset="77"/>
              </a:rPr>
              <a:t> Load</a:t>
            </a:r>
          </a:p>
        </p:txBody>
      </p:sp>
      <p:sp>
        <p:nvSpPr>
          <p:cNvPr id="6" name="TextBox 5">
            <a:extLst>
              <a:ext uri="{FF2B5EF4-FFF2-40B4-BE49-F238E27FC236}">
                <a16:creationId xmlns:a16="http://schemas.microsoft.com/office/drawing/2014/main" id="{53053804-DB43-634C-B6D9-DFEB52492C40}"/>
              </a:ext>
            </a:extLst>
          </p:cNvPr>
          <p:cNvSpPr txBox="1"/>
          <p:nvPr/>
        </p:nvSpPr>
        <p:spPr>
          <a:xfrm>
            <a:off x="127236" y="4838260"/>
            <a:ext cx="3773738" cy="856901"/>
          </a:xfrm>
          <a:prstGeom prst="rect">
            <a:avLst/>
          </a:prstGeom>
          <a:noFill/>
        </p:spPr>
        <p:txBody>
          <a:bodyPr wrap="square">
            <a:spAutoFit/>
          </a:bodyPr>
          <a:lstStyle/>
          <a:p>
            <a:pPr defTabSz="630936">
              <a:spcAft>
                <a:spcPts val="600"/>
              </a:spcAft>
            </a:pPr>
            <a:r>
              <a:rPr lang="en-US" sz="1242" kern="1200" dirty="0">
                <a:solidFill>
                  <a:schemeClr val="bg1"/>
                </a:solidFill>
                <a:latin typeface="AkayaTelivigala" pitchFamily="2" charset="77"/>
                <a:ea typeface="+mn-ea"/>
                <a:cs typeface="+mn-cs"/>
              </a:rPr>
              <a:t>The overall accuracy of this model is 74.46. This indicates a moderate level of agreement between the model's predictions and the actual classes. The p-value suggests that the accuracy is significantly good.</a:t>
            </a:r>
            <a:endParaRPr lang="en-US" b="0" i="0" dirty="0">
              <a:solidFill>
                <a:schemeClr val="bg1"/>
              </a:solidFill>
              <a:effectLst/>
              <a:latin typeface="AkayaTelivigala" pitchFamily="2" charset="77"/>
              <a:cs typeface="AkayaTelivigala" pitchFamily="2" charset="77"/>
            </a:endParaRPr>
          </a:p>
        </p:txBody>
      </p:sp>
      <p:pic>
        <p:nvPicPr>
          <p:cNvPr id="7" name="Picture 6" descr="A screenshot of a computer&#10;&#10;Description automatically generated">
            <a:extLst>
              <a:ext uri="{FF2B5EF4-FFF2-40B4-BE49-F238E27FC236}">
                <a16:creationId xmlns:a16="http://schemas.microsoft.com/office/drawing/2014/main" id="{856D21B2-7AED-3222-2D14-5A8F440C028C}"/>
              </a:ext>
            </a:extLst>
          </p:cNvPr>
          <p:cNvPicPr>
            <a:picLocks noChangeAspect="1"/>
          </p:cNvPicPr>
          <p:nvPr/>
        </p:nvPicPr>
        <p:blipFill>
          <a:blip r:embed="rId2"/>
          <a:stretch>
            <a:fillRect/>
          </a:stretch>
        </p:blipFill>
        <p:spPr>
          <a:xfrm>
            <a:off x="8292857" y="649517"/>
            <a:ext cx="3771907" cy="5045644"/>
          </a:xfrm>
          <a:prstGeom prst="rect">
            <a:avLst/>
          </a:prstGeom>
        </p:spPr>
      </p:pic>
      <p:pic>
        <p:nvPicPr>
          <p:cNvPr id="12" name="Picture 11" descr="A table of numbers with black text&#10;&#10;Description automatically generated with medium confidence">
            <a:extLst>
              <a:ext uri="{FF2B5EF4-FFF2-40B4-BE49-F238E27FC236}">
                <a16:creationId xmlns:a16="http://schemas.microsoft.com/office/drawing/2014/main" id="{2D7F1B55-A688-39F6-86B4-34A56467CA4F}"/>
              </a:ext>
            </a:extLst>
          </p:cNvPr>
          <p:cNvPicPr>
            <a:picLocks noChangeAspect="1"/>
          </p:cNvPicPr>
          <p:nvPr/>
        </p:nvPicPr>
        <p:blipFill>
          <a:blip r:embed="rId3"/>
          <a:stretch>
            <a:fillRect/>
          </a:stretch>
        </p:blipFill>
        <p:spPr>
          <a:xfrm>
            <a:off x="4135737" y="649517"/>
            <a:ext cx="4219922" cy="3585599"/>
          </a:xfrm>
          <a:prstGeom prst="rect">
            <a:avLst/>
          </a:prstGeom>
        </p:spPr>
      </p:pic>
      <p:pic>
        <p:nvPicPr>
          <p:cNvPr id="15" name="Picture 14" descr="A close-up of a number&#10;&#10;Description automatically generated">
            <a:extLst>
              <a:ext uri="{FF2B5EF4-FFF2-40B4-BE49-F238E27FC236}">
                <a16:creationId xmlns:a16="http://schemas.microsoft.com/office/drawing/2014/main" id="{E0C4B1FA-B6A0-EC47-B14D-A000CACEEF8D}"/>
              </a:ext>
            </a:extLst>
          </p:cNvPr>
          <p:cNvPicPr>
            <a:picLocks noChangeAspect="1"/>
          </p:cNvPicPr>
          <p:nvPr/>
        </p:nvPicPr>
        <p:blipFill>
          <a:blip r:embed="rId4"/>
          <a:stretch>
            <a:fillRect/>
          </a:stretch>
        </p:blipFill>
        <p:spPr>
          <a:xfrm>
            <a:off x="4905052" y="5113421"/>
            <a:ext cx="2354232" cy="400939"/>
          </a:xfrm>
          <a:prstGeom prst="rect">
            <a:avLst/>
          </a:prstGeom>
        </p:spPr>
      </p:pic>
    </p:spTree>
    <p:extLst>
      <p:ext uri="{BB962C8B-B14F-4D97-AF65-F5344CB8AC3E}">
        <p14:creationId xmlns:p14="http://schemas.microsoft.com/office/powerpoint/2010/main" val="3436691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69283"/>
            <a:ext cx="12191998" cy="1590742"/>
          </a:xfrm>
          <a:prstGeom prst="rect">
            <a:avLst/>
          </a:prstGeom>
          <a:gradFill>
            <a:gsLst>
              <a:gs pos="0">
                <a:srgbClr val="000000"/>
              </a:gs>
              <a:gs pos="54000">
                <a:schemeClr val="accent1">
                  <a:lumMod val="50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6610" y="5269283"/>
            <a:ext cx="12208610" cy="1590742"/>
          </a:xfrm>
          <a:prstGeom prst="rect">
            <a:avLst/>
          </a:prstGeom>
          <a:gradFill>
            <a:gsLst>
              <a:gs pos="18000">
                <a:schemeClr val="accent1">
                  <a:lumMod val="75000"/>
                  <a:alpha val="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98694" y="5267258"/>
            <a:ext cx="4093306" cy="1590742"/>
          </a:xfrm>
          <a:prstGeom prst="rect">
            <a:avLst/>
          </a:prstGeom>
          <a:gradFill>
            <a:gsLst>
              <a:gs pos="23000">
                <a:schemeClr val="accent1">
                  <a:lumMod val="50000"/>
                  <a:alpha val="61000"/>
                </a:schemeClr>
              </a:gs>
              <a:gs pos="100000">
                <a:schemeClr val="accent1">
                  <a:lumMod val="50000"/>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9" y="5267258"/>
            <a:ext cx="12198669" cy="1131515"/>
          </a:xfrm>
          <a:prstGeom prst="rect">
            <a:avLst/>
          </a:prstGeom>
          <a:gradFill>
            <a:gsLst>
              <a:gs pos="18000">
                <a:schemeClr val="accent1">
                  <a:alpha val="0"/>
                </a:schemeClr>
              </a:gs>
              <a:gs pos="100000">
                <a:schemeClr val="accent1">
                  <a:lumMod val="60000"/>
                  <a:lumOff val="40000"/>
                  <a:alpha val="5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FA1AAC-C1ED-4F77-BFA4-BE80FC0AC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6607" y="5278400"/>
            <a:ext cx="7736926" cy="1590741"/>
          </a:xfrm>
          <a:prstGeom prst="rect">
            <a:avLst/>
          </a:prstGeom>
          <a:gradFill>
            <a:gsLst>
              <a:gs pos="50000">
                <a:schemeClr val="accent1">
                  <a:alpha val="0"/>
                </a:schemeClr>
              </a:gs>
              <a:gs pos="100000">
                <a:schemeClr val="accent1">
                  <a:lumMod val="75000"/>
                  <a:alpha val="41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11734-45AB-6FA9-CFC2-D1A2FBBF2045}"/>
              </a:ext>
            </a:extLst>
          </p:cNvPr>
          <p:cNvSpPr>
            <a:spLocks noGrp="1"/>
          </p:cNvSpPr>
          <p:nvPr>
            <p:ph type="title"/>
          </p:nvPr>
        </p:nvSpPr>
        <p:spPr>
          <a:xfrm>
            <a:off x="1388209" y="5554639"/>
            <a:ext cx="9654076" cy="982473"/>
          </a:xfrm>
        </p:spPr>
        <p:txBody>
          <a:bodyPr vert="horz" lIns="91440" tIns="45720" rIns="91440" bIns="45720" rtlCol="0" anchor="ctr">
            <a:normAutofit/>
          </a:bodyPr>
          <a:lstStyle/>
          <a:p>
            <a:r>
              <a:rPr lang="en-US" sz="4000" kern="1200" dirty="0">
                <a:solidFill>
                  <a:srgbClr val="FFFFFF"/>
                </a:solidFill>
                <a:latin typeface="AkayaTelivigala" pitchFamily="2" charset="77"/>
                <a:cs typeface="AkayaTelivigala" pitchFamily="2" charset="77"/>
              </a:rPr>
              <a:t>Naïve Bayes</a:t>
            </a:r>
          </a:p>
        </p:txBody>
      </p:sp>
      <p:sp>
        <p:nvSpPr>
          <p:cNvPr id="3" name="TextBox 2">
            <a:extLst>
              <a:ext uri="{FF2B5EF4-FFF2-40B4-BE49-F238E27FC236}">
                <a16:creationId xmlns:a16="http://schemas.microsoft.com/office/drawing/2014/main" id="{756134E7-D30E-BF39-F249-F9A16BBC6A4A}"/>
              </a:ext>
            </a:extLst>
          </p:cNvPr>
          <p:cNvSpPr txBox="1"/>
          <p:nvPr/>
        </p:nvSpPr>
        <p:spPr>
          <a:xfrm>
            <a:off x="1388210" y="824249"/>
            <a:ext cx="9654076" cy="383790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Naïve Bayes is a supervised machine learning algorithm that helps computer classify samples based on prior knowledge. </a:t>
            </a: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Predictors in a naïve bayes model are assumed to be conditionally independent.</a:t>
            </a: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All features are independent meaning that one feature does not affect the probability of another feature. </a:t>
            </a: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Every feature gets same level of importance. </a:t>
            </a:r>
          </a:p>
          <a:p>
            <a:pPr>
              <a:lnSpc>
                <a:spcPct val="90000"/>
              </a:lnSpc>
              <a:spcAft>
                <a:spcPts val="600"/>
              </a:spcAft>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p:txBody>
      </p:sp>
    </p:spTree>
    <p:extLst>
      <p:ext uri="{BB962C8B-B14F-4D97-AF65-F5344CB8AC3E}">
        <p14:creationId xmlns:p14="http://schemas.microsoft.com/office/powerpoint/2010/main" val="4191157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724F8-16C5-BCBB-46FE-0E4ABDBF3F61}"/>
              </a:ext>
            </a:extLst>
          </p:cNvPr>
          <p:cNvSpPr>
            <a:spLocks noGrp="1"/>
          </p:cNvSpPr>
          <p:nvPr>
            <p:ph type="title"/>
          </p:nvPr>
        </p:nvSpPr>
        <p:spPr>
          <a:xfrm>
            <a:off x="673740" y="2759383"/>
            <a:ext cx="2895573" cy="2834223"/>
          </a:xfrm>
        </p:spPr>
        <p:txBody>
          <a:bodyPr vert="horz" lIns="91440" tIns="45720" rIns="91440" bIns="45720" rtlCol="0" anchor="t">
            <a:normAutofit/>
          </a:bodyPr>
          <a:lstStyle/>
          <a:p>
            <a:r>
              <a:rPr lang="en-US" sz="4000" dirty="0">
                <a:solidFill>
                  <a:srgbClr val="FFFFFF"/>
                </a:solidFill>
                <a:latin typeface="AkayaTelivigala" pitchFamily="2" charset="77"/>
                <a:cs typeface="AkayaTelivigala" pitchFamily="2" charset="77"/>
              </a:rPr>
              <a:t>Naïve Bayes for Heating Load</a:t>
            </a:r>
          </a:p>
        </p:txBody>
      </p:sp>
      <p:pic>
        <p:nvPicPr>
          <p:cNvPr id="3" name="Picture 2">
            <a:extLst>
              <a:ext uri="{FF2B5EF4-FFF2-40B4-BE49-F238E27FC236}">
                <a16:creationId xmlns:a16="http://schemas.microsoft.com/office/drawing/2014/main" id="{968A59BC-B6C2-2A6B-98AE-D03C6E527531}"/>
              </a:ext>
            </a:extLst>
          </p:cNvPr>
          <p:cNvPicPr>
            <a:picLocks noChangeAspect="1"/>
          </p:cNvPicPr>
          <p:nvPr/>
        </p:nvPicPr>
        <p:blipFill>
          <a:blip r:embed="rId2"/>
          <a:stretch>
            <a:fillRect/>
          </a:stretch>
        </p:blipFill>
        <p:spPr>
          <a:xfrm>
            <a:off x="4161962" y="3973272"/>
            <a:ext cx="7772400" cy="578027"/>
          </a:xfrm>
          <a:prstGeom prst="rect">
            <a:avLst/>
          </a:prstGeom>
        </p:spPr>
      </p:pic>
      <p:pic>
        <p:nvPicPr>
          <p:cNvPr id="6" name="Picture 5">
            <a:extLst>
              <a:ext uri="{FF2B5EF4-FFF2-40B4-BE49-F238E27FC236}">
                <a16:creationId xmlns:a16="http://schemas.microsoft.com/office/drawing/2014/main" id="{2AAA6BD9-BC76-D330-7665-7094E7F27209}"/>
              </a:ext>
            </a:extLst>
          </p:cNvPr>
          <p:cNvPicPr>
            <a:picLocks noChangeAspect="1"/>
          </p:cNvPicPr>
          <p:nvPr/>
        </p:nvPicPr>
        <p:blipFill>
          <a:blip r:embed="rId3"/>
          <a:stretch>
            <a:fillRect/>
          </a:stretch>
        </p:blipFill>
        <p:spPr>
          <a:xfrm>
            <a:off x="4384209" y="5692999"/>
            <a:ext cx="7327900" cy="52070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C9C3E4B-6C7F-7BE6-E136-6361157AD105}"/>
              </a:ext>
            </a:extLst>
          </p:cNvPr>
          <p:cNvPicPr>
            <a:picLocks noChangeAspect="1"/>
          </p:cNvPicPr>
          <p:nvPr/>
        </p:nvPicPr>
        <p:blipFill>
          <a:blip r:embed="rId4"/>
          <a:stretch>
            <a:fillRect/>
          </a:stretch>
        </p:blipFill>
        <p:spPr>
          <a:xfrm>
            <a:off x="4384209" y="849722"/>
            <a:ext cx="2984500" cy="1701800"/>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15AF2B0E-C774-6DE6-A3F2-B1139A8EDB7A}"/>
              </a:ext>
            </a:extLst>
          </p:cNvPr>
          <p:cNvPicPr>
            <a:picLocks noChangeAspect="1"/>
          </p:cNvPicPr>
          <p:nvPr/>
        </p:nvPicPr>
        <p:blipFill>
          <a:blip r:embed="rId5"/>
          <a:stretch>
            <a:fillRect/>
          </a:stretch>
        </p:blipFill>
        <p:spPr>
          <a:xfrm>
            <a:off x="7568864" y="849722"/>
            <a:ext cx="4143245" cy="2146141"/>
          </a:xfrm>
          <a:prstGeom prst="rect">
            <a:avLst/>
          </a:prstGeom>
        </p:spPr>
      </p:pic>
    </p:spTree>
    <p:extLst>
      <p:ext uri="{BB962C8B-B14F-4D97-AF65-F5344CB8AC3E}">
        <p14:creationId xmlns:p14="http://schemas.microsoft.com/office/powerpoint/2010/main" val="390541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A7F8D5-71BF-7B4F-E80F-23BDA17BBDDA}"/>
              </a:ext>
            </a:extLst>
          </p:cNvPr>
          <p:cNvSpPr>
            <a:spLocks noGrp="1"/>
          </p:cNvSpPr>
          <p:nvPr>
            <p:ph type="title"/>
          </p:nvPr>
        </p:nvSpPr>
        <p:spPr>
          <a:xfrm>
            <a:off x="8128990" y="637763"/>
            <a:ext cx="2916358" cy="1495758"/>
          </a:xfrm>
        </p:spPr>
        <p:txBody>
          <a:bodyPr vert="horz" lIns="91440" tIns="45720" rIns="91440" bIns="45720" rtlCol="0" anchor="t">
            <a:normAutofit/>
          </a:bodyPr>
          <a:lstStyle/>
          <a:p>
            <a:r>
              <a:rPr lang="en-US" sz="4000" dirty="0">
                <a:latin typeface="AkayaTelivigala" pitchFamily="2" charset="77"/>
                <a:cs typeface="AkayaTelivigala" pitchFamily="2" charset="77"/>
              </a:rPr>
              <a:t>Visualization </a:t>
            </a:r>
          </a:p>
        </p:txBody>
      </p:sp>
      <p:sp>
        <p:nvSpPr>
          <p:cNvPr id="86" name="Rectangle 8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graph&#10;&#10;Description automatically generated">
            <a:extLst>
              <a:ext uri="{FF2B5EF4-FFF2-40B4-BE49-F238E27FC236}">
                <a16:creationId xmlns:a16="http://schemas.microsoft.com/office/drawing/2014/main" id="{250902F6-42B0-8D49-47A7-EFE7A7101A68}"/>
              </a:ext>
            </a:extLst>
          </p:cNvPr>
          <p:cNvPicPr>
            <a:picLocks noChangeAspect="1"/>
          </p:cNvPicPr>
          <p:nvPr/>
        </p:nvPicPr>
        <p:blipFill rotWithShape="1">
          <a:blip r:embed="rId2"/>
          <a:srcRect t="3573" r="3" b="3"/>
          <a:stretch/>
        </p:blipFill>
        <p:spPr>
          <a:xfrm>
            <a:off x="1155547" y="637762"/>
            <a:ext cx="5725584" cy="5576770"/>
          </a:xfrm>
          <a:prstGeom prst="rect">
            <a:avLst/>
          </a:prstGeom>
        </p:spPr>
      </p:pic>
      <p:sp>
        <p:nvSpPr>
          <p:cNvPr id="52" name="Rectangle 5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90" y="2294388"/>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28058EE-EDF9-E5E8-6CF3-EE538C69CD2D}"/>
              </a:ext>
            </a:extLst>
          </p:cNvPr>
          <p:cNvSpPr txBox="1"/>
          <p:nvPr/>
        </p:nvSpPr>
        <p:spPr>
          <a:xfrm>
            <a:off x="8128937" y="2500975"/>
            <a:ext cx="2916412" cy="367598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This visualization is representing relationship between heating load with all independent variables. </a:t>
            </a:r>
          </a:p>
        </p:txBody>
      </p:sp>
    </p:spTree>
    <p:extLst>
      <p:ext uri="{BB962C8B-B14F-4D97-AF65-F5344CB8AC3E}">
        <p14:creationId xmlns:p14="http://schemas.microsoft.com/office/powerpoint/2010/main" val="1403712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5CCF60-79A2-440A-86A2-1A64A59F7B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F2162BA-EECD-43E0-99D9-C00B19482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160DB805-F71F-46BB-A8CC-74F6D8306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6F91054C-3439-420E-88EB-F0A5637EC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724F8-16C5-BCBB-46FE-0E4ABDBF3F61}"/>
              </a:ext>
            </a:extLst>
          </p:cNvPr>
          <p:cNvSpPr>
            <a:spLocks noGrp="1"/>
          </p:cNvSpPr>
          <p:nvPr>
            <p:ph type="title"/>
          </p:nvPr>
        </p:nvSpPr>
        <p:spPr>
          <a:xfrm>
            <a:off x="673740" y="2759383"/>
            <a:ext cx="2895573" cy="2834223"/>
          </a:xfrm>
        </p:spPr>
        <p:txBody>
          <a:bodyPr vert="horz" lIns="91440" tIns="45720" rIns="91440" bIns="45720" rtlCol="0" anchor="t">
            <a:normAutofit/>
          </a:bodyPr>
          <a:lstStyle/>
          <a:p>
            <a:r>
              <a:rPr lang="en-US" sz="4000" dirty="0">
                <a:solidFill>
                  <a:srgbClr val="FFFFFF"/>
                </a:solidFill>
                <a:latin typeface="AkayaTelivigala" pitchFamily="2" charset="77"/>
                <a:cs typeface="AkayaTelivigala" pitchFamily="2" charset="77"/>
              </a:rPr>
              <a:t>Naïve Bayes for Cooling Load</a:t>
            </a:r>
          </a:p>
        </p:txBody>
      </p:sp>
      <p:pic>
        <p:nvPicPr>
          <p:cNvPr id="4" name="Picture 3">
            <a:extLst>
              <a:ext uri="{FF2B5EF4-FFF2-40B4-BE49-F238E27FC236}">
                <a16:creationId xmlns:a16="http://schemas.microsoft.com/office/drawing/2014/main" id="{74914235-6949-8CF1-C8D0-01DEDF52EA01}"/>
              </a:ext>
            </a:extLst>
          </p:cNvPr>
          <p:cNvPicPr>
            <a:picLocks noChangeAspect="1"/>
          </p:cNvPicPr>
          <p:nvPr/>
        </p:nvPicPr>
        <p:blipFill>
          <a:blip r:embed="rId2"/>
          <a:stretch>
            <a:fillRect/>
          </a:stretch>
        </p:blipFill>
        <p:spPr>
          <a:xfrm>
            <a:off x="4038603" y="3654502"/>
            <a:ext cx="8048166" cy="583489"/>
          </a:xfrm>
          <a:prstGeom prst="rect">
            <a:avLst/>
          </a:prstGeom>
        </p:spPr>
      </p:pic>
      <p:pic>
        <p:nvPicPr>
          <p:cNvPr id="5" name="Picture 4">
            <a:extLst>
              <a:ext uri="{FF2B5EF4-FFF2-40B4-BE49-F238E27FC236}">
                <a16:creationId xmlns:a16="http://schemas.microsoft.com/office/drawing/2014/main" id="{490ED474-D3C9-1D9D-165F-080B024DCEA5}"/>
              </a:ext>
            </a:extLst>
          </p:cNvPr>
          <p:cNvPicPr>
            <a:picLocks noChangeAspect="1"/>
          </p:cNvPicPr>
          <p:nvPr/>
        </p:nvPicPr>
        <p:blipFill>
          <a:blip r:embed="rId3"/>
          <a:stretch>
            <a:fillRect/>
          </a:stretch>
        </p:blipFill>
        <p:spPr>
          <a:xfrm>
            <a:off x="4422312" y="5482492"/>
            <a:ext cx="7251700" cy="469900"/>
          </a:xfrm>
          <a:prstGeom prst="rect">
            <a:avLst/>
          </a:prstGeom>
        </p:spPr>
      </p:pic>
      <p:pic>
        <p:nvPicPr>
          <p:cNvPr id="9" name="Picture 8" descr="A screenshot of a test&#10;&#10;Description automatically generated">
            <a:extLst>
              <a:ext uri="{FF2B5EF4-FFF2-40B4-BE49-F238E27FC236}">
                <a16:creationId xmlns:a16="http://schemas.microsoft.com/office/drawing/2014/main" id="{5D9DF3A2-22FB-7C72-97ED-457852A41E40}"/>
              </a:ext>
            </a:extLst>
          </p:cNvPr>
          <p:cNvPicPr>
            <a:picLocks noChangeAspect="1"/>
          </p:cNvPicPr>
          <p:nvPr/>
        </p:nvPicPr>
        <p:blipFill>
          <a:blip r:embed="rId4"/>
          <a:stretch>
            <a:fillRect/>
          </a:stretch>
        </p:blipFill>
        <p:spPr>
          <a:xfrm>
            <a:off x="4482676" y="770760"/>
            <a:ext cx="2411419" cy="1419109"/>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275EE21-FD09-1291-F115-02DACF8CD52D}"/>
              </a:ext>
            </a:extLst>
          </p:cNvPr>
          <p:cNvPicPr>
            <a:picLocks noChangeAspect="1"/>
          </p:cNvPicPr>
          <p:nvPr/>
        </p:nvPicPr>
        <p:blipFill>
          <a:blip r:embed="rId5"/>
          <a:stretch>
            <a:fillRect/>
          </a:stretch>
        </p:blipFill>
        <p:spPr>
          <a:xfrm>
            <a:off x="7556831" y="770761"/>
            <a:ext cx="4128876" cy="2152914"/>
          </a:xfrm>
          <a:prstGeom prst="rect">
            <a:avLst/>
          </a:prstGeom>
        </p:spPr>
      </p:pic>
    </p:spTree>
    <p:extLst>
      <p:ext uri="{BB962C8B-B14F-4D97-AF65-F5344CB8AC3E}">
        <p14:creationId xmlns:p14="http://schemas.microsoft.com/office/powerpoint/2010/main" val="3309871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5F2126-B755-6C45-6E8F-659D1CA67E55}"/>
              </a:ext>
            </a:extLst>
          </p:cNvPr>
          <p:cNvSpPr>
            <a:spLocks noGrp="1"/>
          </p:cNvSpPr>
          <p:nvPr>
            <p:ph type="title"/>
          </p:nvPr>
        </p:nvSpPr>
        <p:spPr>
          <a:xfrm>
            <a:off x="500773" y="795659"/>
            <a:ext cx="2663786" cy="2193348"/>
          </a:xfrm>
        </p:spPr>
        <p:txBody>
          <a:bodyPr vert="horz" lIns="91440" tIns="45720" rIns="91440" bIns="45720" rtlCol="0" anchor="b">
            <a:normAutofit/>
          </a:bodyPr>
          <a:lstStyle/>
          <a:p>
            <a:pPr algn="r"/>
            <a:r>
              <a:rPr lang="en-US" sz="4000" kern="1200" dirty="0">
                <a:solidFill>
                  <a:srgbClr val="FFFFFF"/>
                </a:solidFill>
                <a:latin typeface="AkayaTelivigala" pitchFamily="2" charset="77"/>
                <a:cs typeface="AkayaTelivigala" pitchFamily="2" charset="77"/>
              </a:rPr>
              <a:t>Which was the best model ?</a:t>
            </a:r>
          </a:p>
        </p:txBody>
      </p:sp>
      <p:sp>
        <p:nvSpPr>
          <p:cNvPr id="3" name="TextBox 2">
            <a:extLst>
              <a:ext uri="{FF2B5EF4-FFF2-40B4-BE49-F238E27FC236}">
                <a16:creationId xmlns:a16="http://schemas.microsoft.com/office/drawing/2014/main" id="{F41D6EE8-B599-14A6-079B-D13D5501F99C}"/>
              </a:ext>
            </a:extLst>
          </p:cNvPr>
          <p:cNvSpPr txBox="1"/>
          <p:nvPr/>
        </p:nvSpPr>
        <p:spPr>
          <a:xfrm>
            <a:off x="4529380" y="1119215"/>
            <a:ext cx="2625212" cy="2855137"/>
          </a:xfrm>
          <a:prstGeom prst="rect">
            <a:avLst/>
          </a:prstGeom>
        </p:spPr>
        <p:txBody>
          <a:bodyPr vert="horz" lIns="91440" tIns="45720" rIns="91440" bIns="45720" rtlCol="0" anchor="ctr">
            <a:normAutofit fontScale="92500"/>
          </a:bodyPr>
          <a:lstStyle/>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Perceptron Accuracies</a:t>
            </a: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 Heating: 44.15%, 43.29%, 44.15%, 39.82%, 43.72%</a:t>
            </a: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 Cooling: 42.85%, 44.58%, 44.58%, 45.88%, 42.85%</a:t>
            </a:r>
          </a:p>
          <a:p>
            <a:pPr indent="-228600">
              <a:lnSpc>
                <a:spcPct val="90000"/>
              </a:lnSpc>
              <a:spcAft>
                <a:spcPts val="600"/>
              </a:spcAft>
              <a:buFont typeface="Arial" panose="020B0604020202020204" pitchFamily="34" charset="0"/>
              <a:buChar char="•"/>
            </a:pPr>
            <a:endParaRPr lang="en-US" sz="2000" dirty="0">
              <a:latin typeface="AkayaTelivigala" pitchFamily="2" charset="77"/>
              <a:cs typeface="AkayaTelivigala" pitchFamily="2" charset="77"/>
            </a:endParaRPr>
          </a:p>
        </p:txBody>
      </p:sp>
      <p:sp>
        <p:nvSpPr>
          <p:cNvPr id="4" name="TextBox 3">
            <a:extLst>
              <a:ext uri="{FF2B5EF4-FFF2-40B4-BE49-F238E27FC236}">
                <a16:creationId xmlns:a16="http://schemas.microsoft.com/office/drawing/2014/main" id="{3BABCE58-77ED-2E58-5C5A-466D65547319}"/>
              </a:ext>
            </a:extLst>
          </p:cNvPr>
          <p:cNvSpPr txBox="1"/>
          <p:nvPr/>
        </p:nvSpPr>
        <p:spPr>
          <a:xfrm>
            <a:off x="8397072" y="3264796"/>
            <a:ext cx="2782529" cy="1431161"/>
          </a:xfrm>
          <a:prstGeom prst="rect">
            <a:avLst/>
          </a:prstGeom>
          <a:noFill/>
        </p:spPr>
        <p:txBody>
          <a:bodyPr wrap="square" rtlCol="0">
            <a:spAutoFit/>
          </a:bodyPr>
          <a:lstStyle/>
          <a:p>
            <a:pPr>
              <a:spcAft>
                <a:spcPts val="600"/>
              </a:spcAft>
            </a:pPr>
            <a:r>
              <a:rPr lang="en-US" dirty="0">
                <a:latin typeface="AkayaTelivigala" pitchFamily="2" charset="77"/>
                <a:cs typeface="AkayaTelivigala" pitchFamily="2" charset="77"/>
              </a:rPr>
              <a:t>K Nearest Neighbor</a:t>
            </a:r>
          </a:p>
          <a:p>
            <a:pPr>
              <a:spcAft>
                <a:spcPts val="600"/>
              </a:spcAft>
            </a:pPr>
            <a:endParaRPr lang="en-US" dirty="0">
              <a:latin typeface="AkayaTelivigala" pitchFamily="2" charset="77"/>
              <a:cs typeface="AkayaTelivigala" pitchFamily="2" charset="77"/>
            </a:endParaRPr>
          </a:p>
          <a:p>
            <a:pPr>
              <a:spcAft>
                <a:spcPts val="600"/>
              </a:spcAft>
            </a:pPr>
            <a:r>
              <a:rPr lang="en-US" dirty="0">
                <a:latin typeface="AkayaTelivigala" pitchFamily="2" charset="77"/>
                <a:cs typeface="AkayaTelivigala" pitchFamily="2" charset="77"/>
              </a:rPr>
              <a:t>- Heating: 80.09%</a:t>
            </a:r>
          </a:p>
          <a:p>
            <a:pPr>
              <a:spcAft>
                <a:spcPts val="600"/>
              </a:spcAft>
            </a:pPr>
            <a:r>
              <a:rPr lang="en-US" dirty="0">
                <a:latin typeface="AkayaTelivigala" pitchFamily="2" charset="77"/>
                <a:cs typeface="AkayaTelivigala" pitchFamily="2" charset="77"/>
              </a:rPr>
              <a:t>- Cooling: 74.46%</a:t>
            </a:r>
          </a:p>
        </p:txBody>
      </p:sp>
      <p:sp>
        <p:nvSpPr>
          <p:cNvPr id="5" name="TextBox 4">
            <a:extLst>
              <a:ext uri="{FF2B5EF4-FFF2-40B4-BE49-F238E27FC236}">
                <a16:creationId xmlns:a16="http://schemas.microsoft.com/office/drawing/2014/main" id="{3CF09079-4D87-07BE-7250-B3EA1667701E}"/>
              </a:ext>
            </a:extLst>
          </p:cNvPr>
          <p:cNvSpPr txBox="1"/>
          <p:nvPr/>
        </p:nvSpPr>
        <p:spPr>
          <a:xfrm>
            <a:off x="8451792" y="5214518"/>
            <a:ext cx="2782529" cy="1431161"/>
          </a:xfrm>
          <a:prstGeom prst="rect">
            <a:avLst/>
          </a:prstGeom>
          <a:noFill/>
        </p:spPr>
        <p:txBody>
          <a:bodyPr wrap="square" rtlCol="0">
            <a:spAutoFit/>
          </a:bodyPr>
          <a:lstStyle/>
          <a:p>
            <a:pPr>
              <a:spcAft>
                <a:spcPts val="600"/>
              </a:spcAft>
            </a:pPr>
            <a:r>
              <a:rPr lang="en-US" dirty="0">
                <a:latin typeface="AkayaTelivigala" pitchFamily="2" charset="77"/>
                <a:cs typeface="AkayaTelivigala" pitchFamily="2" charset="77"/>
              </a:rPr>
              <a:t>Naïve Bayes</a:t>
            </a:r>
          </a:p>
          <a:p>
            <a:pPr>
              <a:spcAft>
                <a:spcPts val="600"/>
              </a:spcAft>
            </a:pPr>
            <a:endParaRPr lang="en-US" dirty="0">
              <a:latin typeface="AkayaTelivigala" pitchFamily="2" charset="77"/>
              <a:cs typeface="AkayaTelivigala" pitchFamily="2" charset="77"/>
            </a:endParaRPr>
          </a:p>
          <a:p>
            <a:pPr>
              <a:spcAft>
                <a:spcPts val="600"/>
              </a:spcAft>
            </a:pPr>
            <a:r>
              <a:rPr lang="en-US" dirty="0">
                <a:latin typeface="AkayaTelivigala" pitchFamily="2" charset="77"/>
                <a:cs typeface="AkayaTelivigala" pitchFamily="2" charset="77"/>
              </a:rPr>
              <a:t>- Heating: 47.18%</a:t>
            </a:r>
          </a:p>
          <a:p>
            <a:pPr>
              <a:spcAft>
                <a:spcPts val="600"/>
              </a:spcAft>
            </a:pPr>
            <a:r>
              <a:rPr lang="en-US" dirty="0">
                <a:latin typeface="AkayaTelivigala" pitchFamily="2" charset="77"/>
                <a:cs typeface="AkayaTelivigala" pitchFamily="2" charset="77"/>
              </a:rPr>
              <a:t>- Cooling: 51.08%</a:t>
            </a:r>
          </a:p>
        </p:txBody>
      </p:sp>
      <p:sp>
        <p:nvSpPr>
          <p:cNvPr id="6" name="TextBox 5">
            <a:extLst>
              <a:ext uri="{FF2B5EF4-FFF2-40B4-BE49-F238E27FC236}">
                <a16:creationId xmlns:a16="http://schemas.microsoft.com/office/drawing/2014/main" id="{4FACA181-9C45-22E2-87CE-860D53454DBE}"/>
              </a:ext>
            </a:extLst>
          </p:cNvPr>
          <p:cNvSpPr txBox="1"/>
          <p:nvPr/>
        </p:nvSpPr>
        <p:spPr>
          <a:xfrm>
            <a:off x="4674579" y="4493402"/>
            <a:ext cx="2812026" cy="1431161"/>
          </a:xfrm>
          <a:prstGeom prst="rect">
            <a:avLst/>
          </a:prstGeom>
          <a:noFill/>
        </p:spPr>
        <p:txBody>
          <a:bodyPr wrap="square" rtlCol="0">
            <a:spAutoFit/>
          </a:bodyPr>
          <a:lstStyle/>
          <a:p>
            <a:pPr>
              <a:spcAft>
                <a:spcPts val="600"/>
              </a:spcAft>
            </a:pPr>
            <a:r>
              <a:rPr lang="en-US" dirty="0">
                <a:latin typeface="AkayaTelivigala" pitchFamily="2" charset="77"/>
                <a:cs typeface="AkayaTelivigala" pitchFamily="2" charset="77"/>
              </a:rPr>
              <a:t>SVM Accuracies</a:t>
            </a:r>
          </a:p>
          <a:p>
            <a:pPr>
              <a:spcAft>
                <a:spcPts val="600"/>
              </a:spcAft>
            </a:pPr>
            <a:endParaRPr lang="en-US" dirty="0">
              <a:latin typeface="AkayaTelivigala" pitchFamily="2" charset="77"/>
              <a:cs typeface="AkayaTelivigala" pitchFamily="2" charset="77"/>
            </a:endParaRPr>
          </a:p>
          <a:p>
            <a:pPr>
              <a:spcAft>
                <a:spcPts val="600"/>
              </a:spcAft>
            </a:pPr>
            <a:r>
              <a:rPr lang="en-US" dirty="0">
                <a:latin typeface="AkayaTelivigala" pitchFamily="2" charset="77"/>
                <a:cs typeface="AkayaTelivigala" pitchFamily="2" charset="77"/>
              </a:rPr>
              <a:t>- Model1: 80.95% </a:t>
            </a:r>
          </a:p>
          <a:p>
            <a:pPr>
              <a:spcAft>
                <a:spcPts val="600"/>
              </a:spcAft>
            </a:pPr>
            <a:r>
              <a:rPr lang="en-US" dirty="0">
                <a:latin typeface="AkayaTelivigala" pitchFamily="2" charset="77"/>
                <a:cs typeface="AkayaTelivigala" pitchFamily="2" charset="77"/>
              </a:rPr>
              <a:t>- Model 2: 79.65% </a:t>
            </a:r>
          </a:p>
        </p:txBody>
      </p:sp>
      <p:sp>
        <p:nvSpPr>
          <p:cNvPr id="7" name="TextBox 6">
            <a:extLst>
              <a:ext uri="{FF2B5EF4-FFF2-40B4-BE49-F238E27FC236}">
                <a16:creationId xmlns:a16="http://schemas.microsoft.com/office/drawing/2014/main" id="{3CF5C68C-D0F8-EBBF-0320-273BDF478730}"/>
              </a:ext>
            </a:extLst>
          </p:cNvPr>
          <p:cNvSpPr txBox="1"/>
          <p:nvPr/>
        </p:nvSpPr>
        <p:spPr>
          <a:xfrm>
            <a:off x="8397072" y="1189951"/>
            <a:ext cx="2625213" cy="1200329"/>
          </a:xfrm>
          <a:prstGeom prst="rect">
            <a:avLst/>
          </a:prstGeom>
          <a:noFill/>
        </p:spPr>
        <p:txBody>
          <a:bodyPr wrap="square" rtlCol="0">
            <a:spAutoFit/>
          </a:bodyPr>
          <a:lstStyle/>
          <a:p>
            <a:pPr>
              <a:spcAft>
                <a:spcPts val="600"/>
              </a:spcAft>
            </a:pPr>
            <a:r>
              <a:rPr lang="en-US" dirty="0">
                <a:latin typeface="AkayaTelivigala" pitchFamily="2" charset="77"/>
                <a:cs typeface="AkayaTelivigala" pitchFamily="2" charset="77"/>
              </a:rPr>
              <a:t>Neural Network </a:t>
            </a:r>
          </a:p>
          <a:p>
            <a:pPr>
              <a:spcAft>
                <a:spcPts val="600"/>
              </a:spcAft>
            </a:pPr>
            <a:endParaRPr lang="en-US" dirty="0">
              <a:latin typeface="AkayaTelivigala" pitchFamily="2" charset="77"/>
              <a:cs typeface="AkayaTelivigala" pitchFamily="2" charset="77"/>
            </a:endParaRPr>
          </a:p>
          <a:p>
            <a:pPr>
              <a:spcAft>
                <a:spcPts val="600"/>
              </a:spcAft>
            </a:pPr>
            <a:r>
              <a:rPr lang="en-US" dirty="0">
                <a:latin typeface="AkayaTelivigala" pitchFamily="2" charset="77"/>
                <a:cs typeface="AkayaTelivigala" pitchFamily="2" charset="77"/>
              </a:rPr>
              <a:t>- Single Layer: 96.44%</a:t>
            </a:r>
          </a:p>
          <a:p>
            <a:pPr>
              <a:spcAft>
                <a:spcPts val="600"/>
              </a:spcAft>
            </a:pPr>
            <a:r>
              <a:rPr lang="en-US" dirty="0">
                <a:latin typeface="AkayaTelivigala" pitchFamily="2" charset="77"/>
                <a:cs typeface="AkayaTelivigala" pitchFamily="2" charset="77"/>
              </a:rPr>
              <a:t>- Two Layer: </a:t>
            </a:r>
            <a:r>
              <a:rPr lang="en-US" dirty="0">
                <a:highlight>
                  <a:srgbClr val="00FF00"/>
                </a:highlight>
                <a:latin typeface="AkayaTelivigala" pitchFamily="2" charset="77"/>
                <a:cs typeface="AkayaTelivigala" pitchFamily="2" charset="77"/>
              </a:rPr>
              <a:t>98.87%</a:t>
            </a:r>
            <a:r>
              <a:rPr lang="en-US" dirty="0">
                <a:latin typeface="AkayaTelivigala" pitchFamily="2" charset="77"/>
                <a:cs typeface="AkayaTelivigala" pitchFamily="2" charset="77"/>
              </a:rPr>
              <a:t> </a:t>
            </a:r>
          </a:p>
        </p:txBody>
      </p:sp>
      <p:sp>
        <p:nvSpPr>
          <p:cNvPr id="9" name="TextBox 8">
            <a:extLst>
              <a:ext uri="{FF2B5EF4-FFF2-40B4-BE49-F238E27FC236}">
                <a16:creationId xmlns:a16="http://schemas.microsoft.com/office/drawing/2014/main" id="{1A8C2D9B-3069-9429-9A37-FE8CD484BDBF}"/>
              </a:ext>
            </a:extLst>
          </p:cNvPr>
          <p:cNvSpPr txBox="1"/>
          <p:nvPr/>
        </p:nvSpPr>
        <p:spPr>
          <a:xfrm>
            <a:off x="1212098" y="4472012"/>
            <a:ext cx="1952461" cy="2031325"/>
          </a:xfrm>
          <a:prstGeom prst="rect">
            <a:avLst/>
          </a:prstGeom>
          <a:noFill/>
        </p:spPr>
        <p:txBody>
          <a:bodyPr wrap="square" rtlCol="0">
            <a:spAutoFit/>
          </a:bodyPr>
          <a:lstStyle/>
          <a:p>
            <a:pPr>
              <a:spcAft>
                <a:spcPts val="600"/>
              </a:spcAft>
            </a:pPr>
            <a:r>
              <a:rPr lang="en-US" dirty="0">
                <a:solidFill>
                  <a:schemeClr val="bg1"/>
                </a:solidFill>
                <a:latin typeface="AkayaTelivigala" pitchFamily="2" charset="77"/>
                <a:cs typeface="AkayaTelivigala" pitchFamily="2" charset="77"/>
              </a:rPr>
              <a:t>Our Neural Network Model with 2 hidden layers, 5 nodes in layer 1 and 4 nodes in layer 2 worked the best. </a:t>
            </a:r>
          </a:p>
        </p:txBody>
      </p:sp>
    </p:spTree>
    <p:extLst>
      <p:ext uri="{BB962C8B-B14F-4D97-AF65-F5344CB8AC3E}">
        <p14:creationId xmlns:p14="http://schemas.microsoft.com/office/powerpoint/2010/main" val="1677614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9FF2E-25FA-827F-84C9-B9E99935356F}"/>
              </a:ext>
            </a:extLst>
          </p:cNvPr>
          <p:cNvSpPr>
            <a:spLocks noGrp="1"/>
          </p:cNvSpPr>
          <p:nvPr>
            <p:ph type="title"/>
          </p:nvPr>
        </p:nvSpPr>
        <p:spPr/>
        <p:txBody>
          <a:bodyPr/>
          <a:lstStyle/>
          <a:p>
            <a:r>
              <a:rPr lang="en-US" dirty="0">
                <a:latin typeface="AkayaTelivigala" pitchFamily="2" charset="77"/>
                <a:cs typeface="AkayaTelivigala" pitchFamily="2" charset="77"/>
              </a:rPr>
              <a:t>Lessons Learnt </a:t>
            </a:r>
          </a:p>
        </p:txBody>
      </p:sp>
      <p:sp>
        <p:nvSpPr>
          <p:cNvPr id="3" name="TextBox 2">
            <a:extLst>
              <a:ext uri="{FF2B5EF4-FFF2-40B4-BE49-F238E27FC236}">
                <a16:creationId xmlns:a16="http://schemas.microsoft.com/office/drawing/2014/main" id="{BC289167-CEAA-BF48-3B33-C844C334A3D2}"/>
              </a:ext>
            </a:extLst>
          </p:cNvPr>
          <p:cNvSpPr txBox="1"/>
          <p:nvPr/>
        </p:nvSpPr>
        <p:spPr>
          <a:xfrm>
            <a:off x="838200" y="1690688"/>
            <a:ext cx="10213258" cy="3416320"/>
          </a:xfrm>
          <a:prstGeom prst="rect">
            <a:avLst/>
          </a:prstGeom>
          <a:noFill/>
        </p:spPr>
        <p:txBody>
          <a:bodyPr wrap="square" rtlCol="0">
            <a:spAutoFit/>
          </a:bodyPr>
          <a:lstStyle/>
          <a:p>
            <a:pPr marL="0" indent="0">
              <a:buFont typeface="Arial" panose="020B0604020202020204" pitchFamily="34" charset="0"/>
              <a:buNone/>
            </a:pPr>
            <a:r>
              <a:rPr lang="en-GB" sz="1800" dirty="0">
                <a:latin typeface="AkayaTelivigala" pitchFamily="2" charset="77"/>
                <a:cs typeface="AkayaTelivigala" pitchFamily="2" charset="77"/>
              </a:rPr>
              <a:t>Visualization helps if data has less attributes , data visualization cannot help if data has multicollinearity, it can lead to misinterpretation. </a:t>
            </a:r>
          </a:p>
          <a:p>
            <a:pPr marL="0" indent="0">
              <a:buFont typeface="Arial" panose="020B0604020202020204" pitchFamily="34" charset="0"/>
              <a:buNone/>
            </a:pPr>
            <a:endParaRPr lang="en-GB" sz="1800" dirty="0">
              <a:latin typeface="AkayaTelivigala" pitchFamily="2" charset="77"/>
              <a:cs typeface="AkayaTelivigala" pitchFamily="2" charset="77"/>
            </a:endParaRPr>
          </a:p>
          <a:p>
            <a:pPr marL="0" indent="0">
              <a:buNone/>
            </a:pPr>
            <a:r>
              <a:rPr lang="en-GB" sz="1800" dirty="0">
                <a:latin typeface="AkayaTelivigala" pitchFamily="2" charset="77"/>
                <a:cs typeface="AkayaTelivigala" pitchFamily="2" charset="77"/>
              </a:rPr>
              <a:t>Visualization doesn’t help if data is too complex or cluttered to understand without numbers. For such data plotting a correlation matrix is helpful as it highlights any higher or weaker relationship between variables.</a:t>
            </a:r>
          </a:p>
          <a:p>
            <a:endParaRPr lang="en-US" dirty="0">
              <a:latin typeface="AkayaTelivigala" pitchFamily="2" charset="77"/>
              <a:cs typeface="AkayaTelivigala" pitchFamily="2" charset="77"/>
            </a:endParaRPr>
          </a:p>
          <a:p>
            <a:r>
              <a:rPr lang="en-US" dirty="0">
                <a:latin typeface="AkayaTelivigala" pitchFamily="2" charset="77"/>
                <a:cs typeface="AkayaTelivigala" pitchFamily="2" charset="77"/>
              </a:rPr>
              <a:t>Neural networks can have multiple inputs and multiple outputs. </a:t>
            </a:r>
          </a:p>
          <a:p>
            <a:endParaRPr lang="en-US" dirty="0">
              <a:latin typeface="AkayaTelivigala" pitchFamily="2" charset="77"/>
              <a:cs typeface="AkayaTelivigala" pitchFamily="2" charset="77"/>
            </a:endParaRPr>
          </a:p>
          <a:p>
            <a:r>
              <a:rPr lang="en-US" dirty="0">
                <a:latin typeface="AkayaTelivigala" pitchFamily="2" charset="77"/>
                <a:cs typeface="AkayaTelivigala" pitchFamily="2" charset="77"/>
              </a:rPr>
              <a:t>Through our output we can see that having multiple layers can increase the accuracy of the model, but it may not be right for all data. </a:t>
            </a:r>
          </a:p>
          <a:p>
            <a:endParaRPr lang="en-US" dirty="0">
              <a:latin typeface="AkayaTelivigala" pitchFamily="2" charset="77"/>
              <a:cs typeface="AkayaTelivigala" pitchFamily="2" charset="77"/>
            </a:endParaRPr>
          </a:p>
          <a:p>
            <a:endParaRPr lang="en-US" dirty="0">
              <a:latin typeface="AkayaTelivigala" pitchFamily="2" charset="77"/>
              <a:cs typeface="AkayaTelivigala" pitchFamily="2" charset="77"/>
            </a:endParaRPr>
          </a:p>
        </p:txBody>
      </p:sp>
    </p:spTree>
    <p:extLst>
      <p:ext uri="{BB962C8B-B14F-4D97-AF65-F5344CB8AC3E}">
        <p14:creationId xmlns:p14="http://schemas.microsoft.com/office/powerpoint/2010/main" val="3237460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9FF2E-25FA-827F-84C9-B9E99935356F}"/>
              </a:ext>
            </a:extLst>
          </p:cNvPr>
          <p:cNvSpPr>
            <a:spLocks noGrp="1"/>
          </p:cNvSpPr>
          <p:nvPr>
            <p:ph type="title"/>
          </p:nvPr>
        </p:nvSpPr>
        <p:spPr/>
        <p:txBody>
          <a:bodyPr/>
          <a:lstStyle/>
          <a:p>
            <a:r>
              <a:rPr lang="en-US" dirty="0">
                <a:latin typeface="AkayaTelivigala" pitchFamily="2" charset="77"/>
                <a:cs typeface="AkayaTelivigala" pitchFamily="2" charset="77"/>
              </a:rPr>
              <a:t>Recommendation for builders for Energy Efficient buildings</a:t>
            </a:r>
          </a:p>
        </p:txBody>
      </p:sp>
      <p:sp>
        <p:nvSpPr>
          <p:cNvPr id="5" name="TextBox 4">
            <a:extLst>
              <a:ext uri="{FF2B5EF4-FFF2-40B4-BE49-F238E27FC236}">
                <a16:creationId xmlns:a16="http://schemas.microsoft.com/office/drawing/2014/main" id="{5363273B-FC8E-D442-1C79-5FB70366D6B8}"/>
              </a:ext>
            </a:extLst>
          </p:cNvPr>
          <p:cNvSpPr txBox="1"/>
          <p:nvPr/>
        </p:nvSpPr>
        <p:spPr>
          <a:xfrm>
            <a:off x="1111045" y="1986117"/>
            <a:ext cx="10242755" cy="3139321"/>
          </a:xfrm>
          <a:prstGeom prst="rect">
            <a:avLst/>
          </a:prstGeom>
          <a:noFill/>
        </p:spPr>
        <p:txBody>
          <a:bodyPr wrap="square" rtlCol="0">
            <a:spAutoFit/>
          </a:bodyPr>
          <a:lstStyle/>
          <a:p>
            <a:r>
              <a:rPr lang="en-US" dirty="0">
                <a:latin typeface="AkayaTelivigala" pitchFamily="2" charset="77"/>
                <a:cs typeface="AkayaTelivigala" pitchFamily="2" charset="77"/>
              </a:rPr>
              <a:t>As Surface area increases it is harder to heat or cool down the building. </a:t>
            </a:r>
          </a:p>
          <a:p>
            <a:endParaRPr lang="en-US" dirty="0">
              <a:latin typeface="AkayaTelivigala" pitchFamily="2" charset="77"/>
              <a:cs typeface="AkayaTelivigala" pitchFamily="2" charset="77"/>
            </a:endParaRPr>
          </a:p>
          <a:p>
            <a:r>
              <a:rPr lang="en-US" dirty="0">
                <a:latin typeface="AkayaTelivigala" pitchFamily="2" charset="77"/>
                <a:cs typeface="AkayaTelivigala" pitchFamily="2" charset="77"/>
              </a:rPr>
              <a:t>Buildings that have more levels or are more in height will take more energy for heating or cooling.</a:t>
            </a:r>
          </a:p>
          <a:p>
            <a:endParaRPr lang="en-US" dirty="0">
              <a:latin typeface="AkayaTelivigala" pitchFamily="2" charset="77"/>
              <a:cs typeface="AkayaTelivigala" pitchFamily="2" charset="77"/>
            </a:endParaRPr>
          </a:p>
          <a:p>
            <a:r>
              <a:rPr lang="en-US" dirty="0">
                <a:latin typeface="AkayaTelivigala" pitchFamily="2" charset="77"/>
                <a:cs typeface="AkayaTelivigala" pitchFamily="2" charset="77"/>
              </a:rPr>
              <a:t>Glazing Area increases heating and cooling load of a building, it will vary depending on the region and windows in a building. </a:t>
            </a:r>
          </a:p>
          <a:p>
            <a:endParaRPr lang="en-US" dirty="0">
              <a:latin typeface="AkayaTelivigala" pitchFamily="2" charset="77"/>
              <a:cs typeface="AkayaTelivigala" pitchFamily="2" charset="77"/>
            </a:endParaRPr>
          </a:p>
          <a:p>
            <a:r>
              <a:rPr lang="en-US" dirty="0">
                <a:latin typeface="AkayaTelivigala" pitchFamily="2" charset="77"/>
                <a:cs typeface="AkayaTelivigala" pitchFamily="2" charset="77"/>
              </a:rPr>
              <a:t>Relative Compactness of a building heavily affects the heating and cooling load. If a building has symmetrical shape like a cube, it will be easier for heating or cooling.  </a:t>
            </a:r>
          </a:p>
          <a:p>
            <a:endParaRPr lang="en-US" dirty="0">
              <a:latin typeface="AkayaTelivigala" pitchFamily="2" charset="77"/>
              <a:cs typeface="AkayaTelivigala" pitchFamily="2" charset="77"/>
            </a:endParaRPr>
          </a:p>
          <a:p>
            <a:endParaRPr lang="en-US" dirty="0">
              <a:latin typeface="AkayaTelivigala" pitchFamily="2" charset="77"/>
              <a:cs typeface="AkayaTelivigala" pitchFamily="2" charset="77"/>
            </a:endParaRPr>
          </a:p>
        </p:txBody>
      </p:sp>
    </p:spTree>
    <p:extLst>
      <p:ext uri="{BB962C8B-B14F-4D97-AF65-F5344CB8AC3E}">
        <p14:creationId xmlns:p14="http://schemas.microsoft.com/office/powerpoint/2010/main" val="1328087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9FF2E-25FA-827F-84C9-B9E99935356F}"/>
              </a:ext>
            </a:extLst>
          </p:cNvPr>
          <p:cNvSpPr>
            <a:spLocks noGrp="1"/>
          </p:cNvSpPr>
          <p:nvPr>
            <p:ph type="title"/>
          </p:nvPr>
        </p:nvSpPr>
        <p:spPr/>
        <p:txBody>
          <a:bodyPr/>
          <a:lstStyle/>
          <a:p>
            <a:r>
              <a:rPr lang="en-US" dirty="0">
                <a:latin typeface="AkayaTelivigala" pitchFamily="2" charset="77"/>
                <a:cs typeface="AkayaTelivigala" pitchFamily="2" charset="77"/>
              </a:rPr>
              <a:t>Recommendation for builders for Energy Efficient buildings</a:t>
            </a:r>
          </a:p>
        </p:txBody>
      </p:sp>
      <p:sp>
        <p:nvSpPr>
          <p:cNvPr id="3" name="TextBox 2">
            <a:extLst>
              <a:ext uri="{FF2B5EF4-FFF2-40B4-BE49-F238E27FC236}">
                <a16:creationId xmlns:a16="http://schemas.microsoft.com/office/drawing/2014/main" id="{4C0956C3-CDB6-2A22-5428-C677A0B3EDBC}"/>
              </a:ext>
            </a:extLst>
          </p:cNvPr>
          <p:cNvSpPr txBox="1"/>
          <p:nvPr/>
        </p:nvSpPr>
        <p:spPr>
          <a:xfrm>
            <a:off x="838200" y="1828800"/>
            <a:ext cx="9753600" cy="4801314"/>
          </a:xfrm>
          <a:prstGeom prst="rect">
            <a:avLst/>
          </a:prstGeom>
          <a:noFill/>
        </p:spPr>
        <p:txBody>
          <a:bodyPr wrap="square" rtlCol="0">
            <a:spAutoFit/>
          </a:bodyPr>
          <a:lstStyle/>
          <a:p>
            <a:r>
              <a:rPr lang="en-US" dirty="0">
                <a:latin typeface="AkayaTelivigala" pitchFamily="2" charset="77"/>
                <a:cs typeface="AkayaTelivigala" pitchFamily="2" charset="77"/>
              </a:rPr>
              <a:t>Glazing area plays an important role in heating and cooling load of a building, so it is recommended to have south faced windows in cold region as natural light will help with heating of the building and decrease heating load of building, similarly if region has high temperatures in general, building should have less glazing area. </a:t>
            </a:r>
          </a:p>
          <a:p>
            <a:endParaRPr lang="en-US" dirty="0">
              <a:latin typeface="AkayaTelivigala" pitchFamily="2" charset="77"/>
              <a:cs typeface="AkayaTelivigala" pitchFamily="2" charset="77"/>
            </a:endParaRPr>
          </a:p>
          <a:p>
            <a:r>
              <a:rPr lang="en-US" dirty="0">
                <a:latin typeface="AkayaTelivigala" pitchFamily="2" charset="77"/>
                <a:cs typeface="AkayaTelivigala" pitchFamily="2" charset="77"/>
              </a:rPr>
              <a:t>Some building insert hollow pipes in earth’s surface for heating and cooling of the building. Earth’s temperatures doesn’t change drastically with seasons (20-25 degree Celsius). In winters it will provide relatively warm air and in summers it will provide relatively cool air. </a:t>
            </a:r>
          </a:p>
          <a:p>
            <a:endParaRPr lang="en-US" dirty="0">
              <a:latin typeface="AkayaTelivigala" pitchFamily="2" charset="77"/>
              <a:cs typeface="AkayaTelivigala" pitchFamily="2" charset="77"/>
            </a:endParaRPr>
          </a:p>
          <a:p>
            <a:r>
              <a:rPr lang="en-US" dirty="0">
                <a:latin typeface="AkayaTelivigala" pitchFamily="2" charset="77"/>
                <a:cs typeface="AkayaTelivigala" pitchFamily="2" charset="77"/>
              </a:rPr>
              <a:t>Experts recommend to use natural resources as much as possible as this will always increase energy efficiency of any building. </a:t>
            </a:r>
          </a:p>
          <a:p>
            <a:endParaRPr lang="en-US" dirty="0">
              <a:latin typeface="AkayaTelivigala" pitchFamily="2" charset="77"/>
              <a:cs typeface="AkayaTelivigala" pitchFamily="2" charset="77"/>
            </a:endParaRPr>
          </a:p>
          <a:p>
            <a:r>
              <a:rPr lang="en-US" dirty="0">
                <a:latin typeface="AkayaTelivigala" pitchFamily="2" charset="77"/>
                <a:cs typeface="AkayaTelivigala" pitchFamily="2" charset="77"/>
              </a:rPr>
              <a:t>Prefer solar heating over water heating. </a:t>
            </a:r>
          </a:p>
          <a:p>
            <a:endParaRPr lang="en-US" dirty="0">
              <a:latin typeface="AkayaTelivigala" pitchFamily="2" charset="77"/>
              <a:cs typeface="AkayaTelivigala" pitchFamily="2" charset="77"/>
            </a:endParaRPr>
          </a:p>
          <a:p>
            <a:r>
              <a:rPr lang="en-US" dirty="0">
                <a:latin typeface="AkayaTelivigala" pitchFamily="2" charset="77"/>
                <a:cs typeface="AkayaTelivigala" pitchFamily="2" charset="77"/>
              </a:rPr>
              <a:t>Switch to LED lights as they decrease the heating load of a building.</a:t>
            </a:r>
          </a:p>
          <a:p>
            <a:endParaRPr lang="en-US" dirty="0">
              <a:latin typeface="AkayaTelivigala" pitchFamily="2" charset="77"/>
              <a:cs typeface="AkayaTelivigala" pitchFamily="2" charset="77"/>
            </a:endParaRPr>
          </a:p>
          <a:p>
            <a:endParaRPr lang="en-US" dirty="0">
              <a:latin typeface="AkayaTelivigala" pitchFamily="2" charset="77"/>
              <a:cs typeface="AkayaTelivigala" pitchFamily="2" charset="77"/>
            </a:endParaRPr>
          </a:p>
        </p:txBody>
      </p:sp>
    </p:spTree>
    <p:extLst>
      <p:ext uri="{BB962C8B-B14F-4D97-AF65-F5344CB8AC3E}">
        <p14:creationId xmlns:p14="http://schemas.microsoft.com/office/powerpoint/2010/main" val="38485491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A5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5EB05D-0A41-E1E6-7A5F-0546C245B74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latin typeface="AkayaTelivigala" pitchFamily="2" charset="77"/>
                <a:cs typeface="AkayaTelivigala" pitchFamily="2" charset="77"/>
              </a:rPr>
              <a:t>Joke</a:t>
            </a:r>
          </a:p>
        </p:txBody>
      </p:sp>
      <p:pic>
        <p:nvPicPr>
          <p:cNvPr id="4" name="Picture 3" descr="Cartoon of robots sitting at a table&#10;&#10;Description automatically generated">
            <a:extLst>
              <a:ext uri="{FF2B5EF4-FFF2-40B4-BE49-F238E27FC236}">
                <a16:creationId xmlns:a16="http://schemas.microsoft.com/office/drawing/2014/main" id="{66697A35-54B4-C730-5055-9086911F4270}"/>
              </a:ext>
            </a:extLst>
          </p:cNvPr>
          <p:cNvPicPr>
            <a:picLocks noChangeAspect="1"/>
          </p:cNvPicPr>
          <p:nvPr/>
        </p:nvPicPr>
        <p:blipFill>
          <a:blip r:embed="rId2"/>
          <a:stretch>
            <a:fillRect/>
          </a:stretch>
        </p:blipFill>
        <p:spPr>
          <a:xfrm>
            <a:off x="4038600" y="1154038"/>
            <a:ext cx="7188199" cy="4546535"/>
          </a:xfrm>
          <a:prstGeom prst="rect">
            <a:avLst/>
          </a:prstGeom>
        </p:spPr>
      </p:pic>
    </p:spTree>
    <p:extLst>
      <p:ext uri="{BB962C8B-B14F-4D97-AF65-F5344CB8AC3E}">
        <p14:creationId xmlns:p14="http://schemas.microsoft.com/office/powerpoint/2010/main" val="1677727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olorful lights on a dark background&#10;&#10;Description automatically generated">
            <a:extLst>
              <a:ext uri="{FF2B5EF4-FFF2-40B4-BE49-F238E27FC236}">
                <a16:creationId xmlns:a16="http://schemas.microsoft.com/office/drawing/2014/main" id="{AA15363C-14DE-51D7-61A5-C363324C8B05}"/>
              </a:ext>
            </a:extLst>
          </p:cNvPr>
          <p:cNvPicPr>
            <a:picLocks noChangeAspect="1"/>
          </p:cNvPicPr>
          <p:nvPr/>
        </p:nvPicPr>
        <p:blipFill rotWithShape="1">
          <a:blip r:embed="rId2"/>
          <a:srcRect r="2060"/>
          <a:stretch/>
        </p:blipFill>
        <p:spPr>
          <a:xfrm>
            <a:off x="-3447" y="-1"/>
            <a:ext cx="12195447" cy="6879745"/>
          </a:xfrm>
          <a:prstGeom prst="rect">
            <a:avLst/>
          </a:prstGeom>
        </p:spPr>
      </p:pic>
      <p:sp>
        <p:nvSpPr>
          <p:cNvPr id="8" name="Rectangle 7">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46159A-B7CD-266C-A00D-D77E66BD4DC3}"/>
              </a:ext>
            </a:extLst>
          </p:cNvPr>
          <p:cNvSpPr>
            <a:spLocks noGrp="1"/>
          </p:cNvSpPr>
          <p:nvPr>
            <p:ph type="title"/>
          </p:nvPr>
        </p:nvSpPr>
        <p:spPr>
          <a:xfrm>
            <a:off x="6752590" y="2404886"/>
            <a:ext cx="3634710" cy="1443114"/>
          </a:xfrm>
        </p:spPr>
        <p:txBody>
          <a:bodyPr vert="horz" lIns="91440" tIns="45720" rIns="91440" bIns="45720" rtlCol="0" anchor="b">
            <a:normAutofit/>
          </a:bodyPr>
          <a:lstStyle/>
          <a:p>
            <a:r>
              <a:rPr lang="en-US" sz="4000" dirty="0">
                <a:solidFill>
                  <a:srgbClr val="FFFFFF"/>
                </a:solidFill>
                <a:latin typeface="AkayaTelivigala" pitchFamily="2" charset="77"/>
                <a:cs typeface="AkayaTelivigala" pitchFamily="2" charset="77"/>
              </a:rPr>
              <a:t>Thank You</a:t>
            </a:r>
          </a:p>
        </p:txBody>
      </p:sp>
    </p:spTree>
    <p:extLst>
      <p:ext uri="{BB962C8B-B14F-4D97-AF65-F5344CB8AC3E}">
        <p14:creationId xmlns:p14="http://schemas.microsoft.com/office/powerpoint/2010/main" val="22564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F88DE-985A-D4BB-9DEC-81BBD1CB20FB}"/>
              </a:ext>
            </a:extLst>
          </p:cNvPr>
          <p:cNvSpPr>
            <a:spLocks noGrp="1"/>
          </p:cNvSpPr>
          <p:nvPr>
            <p:ph type="title"/>
          </p:nvPr>
        </p:nvSpPr>
        <p:spPr>
          <a:xfrm>
            <a:off x="8128990" y="637763"/>
            <a:ext cx="2916358" cy="1495758"/>
          </a:xfrm>
        </p:spPr>
        <p:txBody>
          <a:bodyPr vert="horz" lIns="91440" tIns="45720" rIns="91440" bIns="45720" rtlCol="0" anchor="t">
            <a:normAutofit/>
          </a:bodyPr>
          <a:lstStyle/>
          <a:p>
            <a:r>
              <a:rPr lang="en-US" sz="4000" dirty="0">
                <a:latin typeface="AkayaTelivigala" pitchFamily="2" charset="77"/>
                <a:cs typeface="AkayaTelivigala" pitchFamily="2" charset="77"/>
              </a:rPr>
              <a:t>Visualization</a:t>
            </a:r>
            <a:r>
              <a:rPr lang="en-US" sz="4000" dirty="0"/>
              <a:t> </a:t>
            </a:r>
          </a:p>
        </p:txBody>
      </p:sp>
      <p:sp>
        <p:nvSpPr>
          <p:cNvPr id="32" name="Rectangle 31">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966940F-AFDF-ED25-C28E-EBBCAE566A1B}"/>
              </a:ext>
            </a:extLst>
          </p:cNvPr>
          <p:cNvPicPr>
            <a:picLocks noChangeAspect="1"/>
          </p:cNvPicPr>
          <p:nvPr/>
        </p:nvPicPr>
        <p:blipFill rotWithShape="1">
          <a:blip r:embed="rId2"/>
          <a:srcRect t="2843" r="1" b="1"/>
          <a:stretch/>
        </p:blipFill>
        <p:spPr>
          <a:xfrm>
            <a:off x="1155547" y="637762"/>
            <a:ext cx="5725584" cy="5576770"/>
          </a:xfrm>
          <a:prstGeom prst="rect">
            <a:avLst/>
          </a:prstGeom>
        </p:spPr>
      </p:pic>
      <p:sp>
        <p:nvSpPr>
          <p:cNvPr id="33" name="Rectangle 3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90" y="2294388"/>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261C1E-68DC-4EF6-16A7-0D11C23BA7EB}"/>
              </a:ext>
            </a:extLst>
          </p:cNvPr>
          <p:cNvSpPr txBox="1"/>
          <p:nvPr/>
        </p:nvSpPr>
        <p:spPr>
          <a:xfrm>
            <a:off x="8128937" y="2500975"/>
            <a:ext cx="2916412" cy="367598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latin typeface="AkayaTelivigala" pitchFamily="2" charset="77"/>
                <a:cs typeface="AkayaTelivigala" pitchFamily="2" charset="77"/>
              </a:rPr>
              <a:t>This visualization is representing relationship between cooling load with all independent variables. </a:t>
            </a:r>
          </a:p>
        </p:txBody>
      </p:sp>
    </p:spTree>
    <p:extLst>
      <p:ext uri="{BB962C8B-B14F-4D97-AF65-F5344CB8AC3E}">
        <p14:creationId xmlns:p14="http://schemas.microsoft.com/office/powerpoint/2010/main" val="827914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aph of energy efficiency&#10;&#10;Description automatically generated">
            <a:extLst>
              <a:ext uri="{FF2B5EF4-FFF2-40B4-BE49-F238E27FC236}">
                <a16:creationId xmlns:a16="http://schemas.microsoft.com/office/drawing/2014/main" id="{90A48298-E1B2-86A9-77F3-EB6E1FE7EF67}"/>
              </a:ext>
            </a:extLst>
          </p:cNvPr>
          <p:cNvPicPr>
            <a:picLocks noChangeAspect="1"/>
          </p:cNvPicPr>
          <p:nvPr/>
        </p:nvPicPr>
        <p:blipFill>
          <a:blip r:embed="rId2"/>
          <a:stretch>
            <a:fillRect/>
          </a:stretch>
        </p:blipFill>
        <p:spPr>
          <a:xfrm>
            <a:off x="4038600" y="786606"/>
            <a:ext cx="3532188" cy="2403475"/>
          </a:xfrm>
          <a:prstGeom prst="rect">
            <a:avLst/>
          </a:prstGeom>
        </p:spPr>
      </p:pic>
      <p:sp>
        <p:nvSpPr>
          <p:cNvPr id="10" name="TextBox 9">
            <a:extLst>
              <a:ext uri="{FF2B5EF4-FFF2-40B4-BE49-F238E27FC236}">
                <a16:creationId xmlns:a16="http://schemas.microsoft.com/office/drawing/2014/main" id="{6D65DD82-DBF2-2247-0D32-95000646635B}"/>
              </a:ext>
            </a:extLst>
          </p:cNvPr>
          <p:cNvSpPr txBox="1"/>
          <p:nvPr/>
        </p:nvSpPr>
        <p:spPr>
          <a:xfrm>
            <a:off x="4038600" y="3073400"/>
            <a:ext cx="3438865" cy="476025"/>
          </a:xfrm>
          <a:prstGeom prst="rect">
            <a:avLst/>
          </a:prstGeom>
          <a:solidFill>
            <a:srgbClr val="000000">
              <a:alpha val="50000"/>
            </a:srgbClr>
          </a:solidFill>
          <a:ln>
            <a:noFill/>
          </a:ln>
        </p:spPr>
        <p:txBody>
          <a:bodyPr wrap="square" rtlCol="0" anchor="ctr">
            <a:noAutofit/>
          </a:bodyPr>
          <a:lstStyle/>
          <a:p>
            <a:pPr algn="ctr">
              <a:spcAft>
                <a:spcPts val="600"/>
              </a:spcAft>
            </a:pPr>
            <a:r>
              <a:rPr lang="en-US" sz="1050">
                <a:solidFill>
                  <a:srgbClr val="FFFFFF"/>
                </a:solidFill>
                <a:latin typeface="AkayaTelivigala" pitchFamily="2" charset="77"/>
                <a:cs typeface="AkayaTelivigala" pitchFamily="2" charset="77"/>
              </a:rPr>
              <a:t>X2 – surface area</a:t>
            </a:r>
          </a:p>
        </p:txBody>
      </p:sp>
      <p:pic>
        <p:nvPicPr>
          <p:cNvPr id="12" name="Picture 11" descr="A graph of energy efficiency&#10;&#10;Description automatically generated">
            <a:extLst>
              <a:ext uri="{FF2B5EF4-FFF2-40B4-BE49-F238E27FC236}">
                <a16:creationId xmlns:a16="http://schemas.microsoft.com/office/drawing/2014/main" id="{952E2028-FFEE-C942-0F9D-F8AC2C1EAC22}"/>
              </a:ext>
            </a:extLst>
          </p:cNvPr>
          <p:cNvPicPr>
            <a:picLocks noChangeAspect="1"/>
          </p:cNvPicPr>
          <p:nvPr/>
        </p:nvPicPr>
        <p:blipFill>
          <a:blip r:embed="rId3"/>
          <a:stretch>
            <a:fillRect/>
          </a:stretch>
        </p:blipFill>
        <p:spPr>
          <a:xfrm>
            <a:off x="4038600" y="3697698"/>
            <a:ext cx="3532188" cy="2182813"/>
          </a:xfrm>
          <a:prstGeom prst="rect">
            <a:avLst/>
          </a:prstGeom>
        </p:spPr>
      </p:pic>
      <p:sp>
        <p:nvSpPr>
          <p:cNvPr id="13" name="TextBox 12">
            <a:extLst>
              <a:ext uri="{FF2B5EF4-FFF2-40B4-BE49-F238E27FC236}">
                <a16:creationId xmlns:a16="http://schemas.microsoft.com/office/drawing/2014/main" id="{9C5B3C0F-E141-DA73-5DF8-D64B306D8B9F}"/>
              </a:ext>
            </a:extLst>
          </p:cNvPr>
          <p:cNvSpPr txBox="1"/>
          <p:nvPr/>
        </p:nvSpPr>
        <p:spPr>
          <a:xfrm>
            <a:off x="3991938" y="5880511"/>
            <a:ext cx="3532188" cy="436563"/>
          </a:xfrm>
          <a:prstGeom prst="rect">
            <a:avLst/>
          </a:prstGeom>
          <a:solidFill>
            <a:srgbClr val="000000">
              <a:alpha val="50000"/>
            </a:srgbClr>
          </a:solidFill>
          <a:ln>
            <a:noFill/>
          </a:ln>
        </p:spPr>
        <p:txBody>
          <a:bodyPr wrap="square" rtlCol="0" anchor="ctr">
            <a:noAutofit/>
          </a:bodyPr>
          <a:lstStyle/>
          <a:p>
            <a:pPr algn="ctr">
              <a:spcAft>
                <a:spcPts val="600"/>
              </a:spcAft>
            </a:pPr>
            <a:r>
              <a:rPr lang="en-US" sz="1050" dirty="0">
                <a:solidFill>
                  <a:srgbClr val="FFFFFF"/>
                </a:solidFill>
                <a:latin typeface="AkayaTelivigala" pitchFamily="2" charset="77"/>
                <a:cs typeface="AkayaTelivigala" pitchFamily="2" charset="77"/>
              </a:rPr>
              <a:t>X3 – wall area</a:t>
            </a:r>
          </a:p>
        </p:txBody>
      </p:sp>
      <p:pic>
        <p:nvPicPr>
          <p:cNvPr id="15" name="Picture 14" descr="A graph of energy efficiency&#10;&#10;Description automatically generated">
            <a:extLst>
              <a:ext uri="{FF2B5EF4-FFF2-40B4-BE49-F238E27FC236}">
                <a16:creationId xmlns:a16="http://schemas.microsoft.com/office/drawing/2014/main" id="{C952EE9B-953B-C678-7597-2DD7D25D201E}"/>
              </a:ext>
            </a:extLst>
          </p:cNvPr>
          <p:cNvPicPr>
            <a:picLocks noChangeAspect="1"/>
          </p:cNvPicPr>
          <p:nvPr/>
        </p:nvPicPr>
        <p:blipFill>
          <a:blip r:embed="rId4"/>
          <a:stretch>
            <a:fillRect/>
          </a:stretch>
        </p:blipFill>
        <p:spPr>
          <a:xfrm>
            <a:off x="7674597" y="836611"/>
            <a:ext cx="3597275" cy="2303463"/>
          </a:xfrm>
          <a:prstGeom prst="rect">
            <a:avLst/>
          </a:prstGeom>
        </p:spPr>
      </p:pic>
      <p:sp>
        <p:nvSpPr>
          <p:cNvPr id="5" name="TextBox 4">
            <a:extLst>
              <a:ext uri="{FF2B5EF4-FFF2-40B4-BE49-F238E27FC236}">
                <a16:creationId xmlns:a16="http://schemas.microsoft.com/office/drawing/2014/main" id="{056EE1EF-8283-87BA-3708-4EDCA0DC32E6}"/>
              </a:ext>
            </a:extLst>
          </p:cNvPr>
          <p:cNvSpPr txBox="1"/>
          <p:nvPr/>
        </p:nvSpPr>
        <p:spPr>
          <a:xfrm>
            <a:off x="7778406" y="3073400"/>
            <a:ext cx="3597275" cy="476025"/>
          </a:xfrm>
          <a:prstGeom prst="rect">
            <a:avLst/>
          </a:prstGeom>
          <a:solidFill>
            <a:srgbClr val="000000">
              <a:alpha val="50000"/>
            </a:srgbClr>
          </a:solidFill>
          <a:ln>
            <a:noFill/>
          </a:ln>
        </p:spPr>
        <p:txBody>
          <a:bodyPr wrap="square" rtlCol="0" anchor="ctr">
            <a:noAutofit/>
          </a:bodyPr>
          <a:lstStyle/>
          <a:p>
            <a:pPr algn="ctr">
              <a:spcAft>
                <a:spcPts val="600"/>
              </a:spcAft>
            </a:pPr>
            <a:r>
              <a:rPr lang="en-US" sz="1050" dirty="0">
                <a:solidFill>
                  <a:srgbClr val="FFFFFF"/>
                </a:solidFill>
                <a:latin typeface="AkayaTelivigala" pitchFamily="2" charset="77"/>
                <a:cs typeface="AkayaTelivigala" pitchFamily="2" charset="77"/>
              </a:rPr>
              <a:t>X1 -Relative compactness </a:t>
            </a:r>
          </a:p>
        </p:txBody>
      </p:sp>
      <p:pic>
        <p:nvPicPr>
          <p:cNvPr id="17" name="Picture 16" descr="A graph of energy efficiency&#10;&#10;Description automatically generated">
            <a:extLst>
              <a:ext uri="{FF2B5EF4-FFF2-40B4-BE49-F238E27FC236}">
                <a16:creationId xmlns:a16="http://schemas.microsoft.com/office/drawing/2014/main" id="{689EF393-A0B4-4001-87B5-9935DB8A99D1}"/>
              </a:ext>
            </a:extLst>
          </p:cNvPr>
          <p:cNvPicPr>
            <a:picLocks noChangeAspect="1"/>
          </p:cNvPicPr>
          <p:nvPr/>
        </p:nvPicPr>
        <p:blipFill>
          <a:blip r:embed="rId5"/>
          <a:stretch>
            <a:fillRect/>
          </a:stretch>
        </p:blipFill>
        <p:spPr>
          <a:xfrm>
            <a:off x="7674598" y="3642225"/>
            <a:ext cx="3597275" cy="2282825"/>
          </a:xfrm>
          <a:prstGeom prst="rect">
            <a:avLst/>
          </a:prstGeom>
        </p:spPr>
      </p:pic>
      <p:sp>
        <p:nvSpPr>
          <p:cNvPr id="18" name="TextBox 17">
            <a:extLst>
              <a:ext uri="{FF2B5EF4-FFF2-40B4-BE49-F238E27FC236}">
                <a16:creationId xmlns:a16="http://schemas.microsoft.com/office/drawing/2014/main" id="{48644569-249A-0232-1739-ECFA5F71FB83}"/>
              </a:ext>
            </a:extLst>
          </p:cNvPr>
          <p:cNvSpPr txBox="1"/>
          <p:nvPr/>
        </p:nvSpPr>
        <p:spPr>
          <a:xfrm>
            <a:off x="7627936" y="5880511"/>
            <a:ext cx="3597275" cy="436563"/>
          </a:xfrm>
          <a:prstGeom prst="rect">
            <a:avLst/>
          </a:prstGeom>
          <a:solidFill>
            <a:srgbClr val="000000">
              <a:alpha val="50000"/>
            </a:srgbClr>
          </a:solidFill>
          <a:ln>
            <a:noFill/>
          </a:ln>
        </p:spPr>
        <p:txBody>
          <a:bodyPr wrap="square" rtlCol="0" anchor="ctr">
            <a:noAutofit/>
          </a:bodyPr>
          <a:lstStyle/>
          <a:p>
            <a:pPr algn="ctr">
              <a:spcAft>
                <a:spcPts val="600"/>
              </a:spcAft>
            </a:pPr>
            <a:r>
              <a:rPr lang="en-US" sz="1050">
                <a:solidFill>
                  <a:srgbClr val="FFFFFF"/>
                </a:solidFill>
                <a:latin typeface="AkayaTelivigala" pitchFamily="2" charset="77"/>
                <a:cs typeface="AkayaTelivigala" pitchFamily="2" charset="77"/>
              </a:rPr>
              <a:t>X3 – roof area</a:t>
            </a:r>
          </a:p>
        </p:txBody>
      </p:sp>
      <p:sp>
        <p:nvSpPr>
          <p:cNvPr id="2" name="Title 1">
            <a:extLst>
              <a:ext uri="{FF2B5EF4-FFF2-40B4-BE49-F238E27FC236}">
                <a16:creationId xmlns:a16="http://schemas.microsoft.com/office/drawing/2014/main" id="{9EA24A44-EC30-6DBF-AE6D-5B0283B2EC5C}"/>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anchor="ctr">
            <a:normAutofit/>
          </a:bodyPr>
          <a:lstStyle/>
          <a:p>
            <a:pPr algn="ctr"/>
            <a:r>
              <a:rPr lang="en-US" sz="2600">
                <a:solidFill>
                  <a:schemeClr val="bg1"/>
                </a:solidFill>
                <a:latin typeface="AkayaTelivigala" pitchFamily="2" charset="77"/>
                <a:cs typeface="AkayaTelivigala" pitchFamily="2" charset="77"/>
              </a:rPr>
              <a:t>Histograms  </a:t>
            </a:r>
          </a:p>
        </p:txBody>
      </p:sp>
    </p:spTree>
    <p:extLst>
      <p:ext uri="{BB962C8B-B14F-4D97-AF65-F5344CB8AC3E}">
        <p14:creationId xmlns:p14="http://schemas.microsoft.com/office/powerpoint/2010/main" val="2741953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F6F39C2-8746-4599-843B-CED156C408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5D714AD-9E94-4752-AA45-D4B0EAAB5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4652"/>
            <a:ext cx="4444163" cy="632334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60F58-EB6A-35E6-5357-924CCB1BD71C}"/>
              </a:ext>
            </a:extLst>
          </p:cNvPr>
          <p:cNvSpPr>
            <a:spLocks noGrp="1"/>
          </p:cNvSpPr>
          <p:nvPr>
            <p:ph type="title"/>
          </p:nvPr>
        </p:nvSpPr>
        <p:spPr>
          <a:xfrm>
            <a:off x="599411" y="767258"/>
            <a:ext cx="3209335" cy="5323484"/>
          </a:xfrm>
        </p:spPr>
        <p:txBody>
          <a:bodyPr vert="horz" lIns="91440" tIns="45720" rIns="91440" bIns="45720" rtlCol="0" anchor="ctr">
            <a:normAutofit/>
          </a:bodyPr>
          <a:lstStyle/>
          <a:p>
            <a:pPr algn="ctr"/>
            <a:r>
              <a:rPr lang="en-US" sz="4000" kern="1200" dirty="0">
                <a:solidFill>
                  <a:schemeClr val="bg1"/>
                </a:solidFill>
                <a:latin typeface="AkayaTelivigala" pitchFamily="2" charset="77"/>
                <a:cs typeface="AkayaTelivigala" pitchFamily="2" charset="77"/>
              </a:rPr>
              <a:t>Histogram</a:t>
            </a:r>
            <a:r>
              <a:rPr lang="en-US" sz="4000" kern="1200" dirty="0">
                <a:solidFill>
                  <a:schemeClr val="bg1"/>
                </a:solidFill>
                <a:latin typeface="+mj-lt"/>
                <a:ea typeface="+mj-ea"/>
                <a:cs typeface="+mj-cs"/>
              </a:rPr>
              <a:t> </a:t>
            </a:r>
          </a:p>
        </p:txBody>
      </p:sp>
      <p:sp>
        <p:nvSpPr>
          <p:cNvPr id="28" name="Rectangle 27">
            <a:extLst>
              <a:ext uri="{FF2B5EF4-FFF2-40B4-BE49-F238E27FC236}">
                <a16:creationId xmlns:a16="http://schemas.microsoft.com/office/drawing/2014/main" id="{7FF89E09-42FB-4694-96E4-95652B1D8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83158"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5D3C032-881F-4579-A4BF-0FA966E9F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energy efficiency&#10;&#10;Description automatically generated">
            <a:extLst>
              <a:ext uri="{FF2B5EF4-FFF2-40B4-BE49-F238E27FC236}">
                <a16:creationId xmlns:a16="http://schemas.microsoft.com/office/drawing/2014/main" id="{6084C3B3-460A-F9FE-6E12-3CF0812F67E9}"/>
              </a:ext>
            </a:extLst>
          </p:cNvPr>
          <p:cNvPicPr>
            <a:picLocks noChangeAspect="1"/>
          </p:cNvPicPr>
          <p:nvPr/>
        </p:nvPicPr>
        <p:blipFill>
          <a:blip r:embed="rId2"/>
          <a:stretch>
            <a:fillRect/>
          </a:stretch>
        </p:blipFill>
        <p:spPr>
          <a:xfrm>
            <a:off x="4714137" y="1445798"/>
            <a:ext cx="2294078" cy="1586452"/>
          </a:xfrm>
          <a:prstGeom prst="rect">
            <a:avLst/>
          </a:prstGeom>
        </p:spPr>
      </p:pic>
      <p:sp>
        <p:nvSpPr>
          <p:cNvPr id="5" name="TextBox 4">
            <a:extLst>
              <a:ext uri="{FF2B5EF4-FFF2-40B4-BE49-F238E27FC236}">
                <a16:creationId xmlns:a16="http://schemas.microsoft.com/office/drawing/2014/main" id="{20B22BE6-74F1-C099-96CA-D88508D30C8A}"/>
              </a:ext>
            </a:extLst>
          </p:cNvPr>
          <p:cNvSpPr txBox="1"/>
          <p:nvPr/>
        </p:nvSpPr>
        <p:spPr>
          <a:xfrm>
            <a:off x="5343554" y="3199145"/>
            <a:ext cx="1256363" cy="233069"/>
          </a:xfrm>
          <a:prstGeom prst="rect">
            <a:avLst/>
          </a:prstGeom>
          <a:noFill/>
        </p:spPr>
        <p:txBody>
          <a:bodyPr wrap="square" rtlCol="0">
            <a:spAutoFit/>
          </a:bodyPr>
          <a:lstStyle/>
          <a:p>
            <a:pPr defTabSz="576072">
              <a:spcAft>
                <a:spcPts val="600"/>
              </a:spcAft>
            </a:pPr>
            <a:r>
              <a:rPr lang="en-US" sz="1134" kern="1200" dirty="0">
                <a:solidFill>
                  <a:schemeClr val="tx1"/>
                </a:solidFill>
                <a:latin typeface="AkayaTelivigala" pitchFamily="2" charset="77"/>
                <a:ea typeface="+mn-ea"/>
                <a:cs typeface="+mn-cs"/>
              </a:rPr>
              <a:t>X5 – Overall height</a:t>
            </a:r>
            <a:endParaRPr lang="en-US" dirty="0">
              <a:latin typeface="AkayaTelivigala" pitchFamily="2" charset="77"/>
              <a:cs typeface="AkayaTelivigala" pitchFamily="2" charset="77"/>
            </a:endParaRPr>
          </a:p>
        </p:txBody>
      </p:sp>
      <p:pic>
        <p:nvPicPr>
          <p:cNvPr id="7" name="Picture 6" descr="A graph of energy efficiency&#10;&#10;Description automatically generated">
            <a:extLst>
              <a:ext uri="{FF2B5EF4-FFF2-40B4-BE49-F238E27FC236}">
                <a16:creationId xmlns:a16="http://schemas.microsoft.com/office/drawing/2014/main" id="{7DFBD071-A024-9A29-7D0D-0318F6CEEB39}"/>
              </a:ext>
            </a:extLst>
          </p:cNvPr>
          <p:cNvPicPr>
            <a:picLocks noChangeAspect="1"/>
          </p:cNvPicPr>
          <p:nvPr/>
        </p:nvPicPr>
        <p:blipFill>
          <a:blip r:embed="rId3"/>
          <a:stretch>
            <a:fillRect/>
          </a:stretch>
        </p:blipFill>
        <p:spPr>
          <a:xfrm>
            <a:off x="8389289" y="836623"/>
            <a:ext cx="2418589" cy="1372346"/>
          </a:xfrm>
          <a:prstGeom prst="rect">
            <a:avLst/>
          </a:prstGeom>
        </p:spPr>
      </p:pic>
      <p:sp>
        <p:nvSpPr>
          <p:cNvPr id="8" name="TextBox 7">
            <a:extLst>
              <a:ext uri="{FF2B5EF4-FFF2-40B4-BE49-F238E27FC236}">
                <a16:creationId xmlns:a16="http://schemas.microsoft.com/office/drawing/2014/main" id="{1F89D992-1D03-960A-1988-D4F252818003}"/>
              </a:ext>
            </a:extLst>
          </p:cNvPr>
          <p:cNvSpPr txBox="1"/>
          <p:nvPr/>
        </p:nvSpPr>
        <p:spPr>
          <a:xfrm>
            <a:off x="8993159" y="2308660"/>
            <a:ext cx="1210848" cy="266868"/>
          </a:xfrm>
          <a:prstGeom prst="rect">
            <a:avLst/>
          </a:prstGeom>
          <a:noFill/>
        </p:spPr>
        <p:txBody>
          <a:bodyPr wrap="square" rtlCol="0">
            <a:spAutoFit/>
          </a:bodyPr>
          <a:lstStyle/>
          <a:p>
            <a:pPr defTabSz="576072">
              <a:spcAft>
                <a:spcPts val="600"/>
              </a:spcAft>
            </a:pPr>
            <a:r>
              <a:rPr lang="en-US" sz="1134" kern="1200" dirty="0">
                <a:solidFill>
                  <a:schemeClr val="tx1"/>
                </a:solidFill>
                <a:latin typeface="AkayaTelivigala" pitchFamily="2" charset="77"/>
                <a:ea typeface="+mn-ea"/>
                <a:cs typeface="+mn-cs"/>
              </a:rPr>
              <a:t>X6 - Orientation</a:t>
            </a:r>
            <a:endParaRPr lang="en-US" dirty="0">
              <a:latin typeface="AkayaTelivigala" pitchFamily="2" charset="77"/>
              <a:cs typeface="AkayaTelivigala" pitchFamily="2" charset="77"/>
            </a:endParaRPr>
          </a:p>
        </p:txBody>
      </p:sp>
      <p:pic>
        <p:nvPicPr>
          <p:cNvPr id="10" name="Picture 9" descr="A graph of energy efficiency&#10;&#10;Description automatically generated">
            <a:extLst>
              <a:ext uri="{FF2B5EF4-FFF2-40B4-BE49-F238E27FC236}">
                <a16:creationId xmlns:a16="http://schemas.microsoft.com/office/drawing/2014/main" id="{AA3CCBAB-0458-257C-FAFF-E7C76CD619DD}"/>
              </a:ext>
            </a:extLst>
          </p:cNvPr>
          <p:cNvPicPr>
            <a:picLocks noChangeAspect="1"/>
          </p:cNvPicPr>
          <p:nvPr/>
        </p:nvPicPr>
        <p:blipFill>
          <a:blip r:embed="rId4"/>
          <a:stretch>
            <a:fillRect/>
          </a:stretch>
        </p:blipFill>
        <p:spPr>
          <a:xfrm>
            <a:off x="6128536" y="4384919"/>
            <a:ext cx="2704382" cy="1520375"/>
          </a:xfrm>
          <a:prstGeom prst="rect">
            <a:avLst/>
          </a:prstGeom>
        </p:spPr>
      </p:pic>
      <p:sp>
        <p:nvSpPr>
          <p:cNvPr id="11" name="TextBox 10">
            <a:extLst>
              <a:ext uri="{FF2B5EF4-FFF2-40B4-BE49-F238E27FC236}">
                <a16:creationId xmlns:a16="http://schemas.microsoft.com/office/drawing/2014/main" id="{D4749B7D-A4AD-2D4A-E7F1-1F8F2C354E0A}"/>
              </a:ext>
            </a:extLst>
          </p:cNvPr>
          <p:cNvSpPr txBox="1"/>
          <p:nvPr/>
        </p:nvSpPr>
        <p:spPr>
          <a:xfrm>
            <a:off x="6871871" y="5970378"/>
            <a:ext cx="1391262" cy="240728"/>
          </a:xfrm>
          <a:prstGeom prst="rect">
            <a:avLst/>
          </a:prstGeom>
          <a:noFill/>
        </p:spPr>
        <p:txBody>
          <a:bodyPr wrap="square" rtlCol="0">
            <a:spAutoFit/>
          </a:bodyPr>
          <a:lstStyle/>
          <a:p>
            <a:pPr defTabSz="576072">
              <a:spcAft>
                <a:spcPts val="600"/>
              </a:spcAft>
            </a:pPr>
            <a:r>
              <a:rPr lang="en-US" sz="1134" kern="1200" dirty="0">
                <a:solidFill>
                  <a:schemeClr val="tx1"/>
                </a:solidFill>
                <a:latin typeface="AkayaTelivigala" pitchFamily="2" charset="77"/>
                <a:ea typeface="+mn-ea"/>
                <a:cs typeface="+mn-cs"/>
              </a:rPr>
              <a:t>X7 – Glazing Area</a:t>
            </a:r>
            <a:endParaRPr lang="en-US" dirty="0">
              <a:latin typeface="AkayaTelivigala" pitchFamily="2" charset="77"/>
              <a:cs typeface="AkayaTelivigala" pitchFamily="2" charset="77"/>
            </a:endParaRPr>
          </a:p>
        </p:txBody>
      </p:sp>
      <p:pic>
        <p:nvPicPr>
          <p:cNvPr id="13" name="Picture 12" descr="A graph of energy efficiency&#10;&#10;Description automatically generated">
            <a:extLst>
              <a:ext uri="{FF2B5EF4-FFF2-40B4-BE49-F238E27FC236}">
                <a16:creationId xmlns:a16="http://schemas.microsoft.com/office/drawing/2014/main" id="{14CCAB3F-2035-0AA5-74EA-A4133DD288FB}"/>
              </a:ext>
            </a:extLst>
          </p:cNvPr>
          <p:cNvPicPr>
            <a:picLocks noChangeAspect="1"/>
          </p:cNvPicPr>
          <p:nvPr/>
        </p:nvPicPr>
        <p:blipFill>
          <a:blip r:embed="rId5"/>
          <a:stretch>
            <a:fillRect/>
          </a:stretch>
        </p:blipFill>
        <p:spPr>
          <a:xfrm>
            <a:off x="9331695" y="2936999"/>
            <a:ext cx="2609389" cy="1444683"/>
          </a:xfrm>
          <a:prstGeom prst="rect">
            <a:avLst/>
          </a:prstGeom>
        </p:spPr>
      </p:pic>
      <p:sp>
        <p:nvSpPr>
          <p:cNvPr id="14" name="TextBox 13">
            <a:extLst>
              <a:ext uri="{FF2B5EF4-FFF2-40B4-BE49-F238E27FC236}">
                <a16:creationId xmlns:a16="http://schemas.microsoft.com/office/drawing/2014/main" id="{B6A3F0B7-41BF-7FCB-3601-234EA631A982}"/>
              </a:ext>
            </a:extLst>
          </p:cNvPr>
          <p:cNvSpPr txBox="1"/>
          <p:nvPr/>
        </p:nvSpPr>
        <p:spPr>
          <a:xfrm>
            <a:off x="10008809" y="4502915"/>
            <a:ext cx="1391262" cy="407871"/>
          </a:xfrm>
          <a:prstGeom prst="rect">
            <a:avLst/>
          </a:prstGeom>
          <a:noFill/>
        </p:spPr>
        <p:txBody>
          <a:bodyPr wrap="square" rtlCol="0">
            <a:spAutoFit/>
          </a:bodyPr>
          <a:lstStyle/>
          <a:p>
            <a:pPr defTabSz="576072">
              <a:spcAft>
                <a:spcPts val="600"/>
              </a:spcAft>
            </a:pPr>
            <a:r>
              <a:rPr lang="en-US" sz="1134" kern="1200" dirty="0">
                <a:solidFill>
                  <a:schemeClr val="tx1"/>
                </a:solidFill>
                <a:latin typeface="AkayaTelivigala" pitchFamily="2" charset="77"/>
                <a:ea typeface="+mn-ea"/>
                <a:cs typeface="+mn-cs"/>
              </a:rPr>
              <a:t>X7 – Glazing Area Distribution</a:t>
            </a:r>
            <a:endParaRPr lang="en-US" dirty="0">
              <a:latin typeface="AkayaTelivigala" pitchFamily="2" charset="77"/>
              <a:cs typeface="AkayaTelivigala" pitchFamily="2" charset="77"/>
            </a:endParaRPr>
          </a:p>
        </p:txBody>
      </p:sp>
    </p:spTree>
    <p:extLst>
      <p:ext uri="{BB962C8B-B14F-4D97-AF65-F5344CB8AC3E}">
        <p14:creationId xmlns:p14="http://schemas.microsoft.com/office/powerpoint/2010/main" val="96796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37B1C-6AD1-30C5-C16F-C536C7B3F4FB}"/>
              </a:ext>
            </a:extLst>
          </p:cNvPr>
          <p:cNvSpPr>
            <a:spLocks noGrp="1"/>
          </p:cNvSpPr>
          <p:nvPr>
            <p:ph type="title"/>
          </p:nvPr>
        </p:nvSpPr>
        <p:spPr>
          <a:xfrm>
            <a:off x="1371597" y="348865"/>
            <a:ext cx="10044023" cy="877729"/>
          </a:xfrm>
          <a:prstGeom prst="ellipse">
            <a:avLst/>
          </a:prstGeom>
        </p:spPr>
        <p:txBody>
          <a:bodyPr vert="horz" lIns="91440" tIns="45720" rIns="91440" bIns="45720" rtlCol="0" anchor="ctr">
            <a:normAutofit/>
          </a:bodyPr>
          <a:lstStyle/>
          <a:p>
            <a:r>
              <a:rPr lang="en-US" sz="3700" kern="1200" dirty="0">
                <a:solidFill>
                  <a:srgbClr val="FFFFFF"/>
                </a:solidFill>
                <a:latin typeface="AkayaTelivigala" pitchFamily="2" charset="77"/>
                <a:cs typeface="AkayaTelivigala" pitchFamily="2" charset="77"/>
              </a:rPr>
              <a:t>Histogram for output </a:t>
            </a:r>
          </a:p>
        </p:txBody>
      </p:sp>
      <p:pic>
        <p:nvPicPr>
          <p:cNvPr id="4" name="Picture 3">
            <a:extLst>
              <a:ext uri="{FF2B5EF4-FFF2-40B4-BE49-F238E27FC236}">
                <a16:creationId xmlns:a16="http://schemas.microsoft.com/office/drawing/2014/main" id="{EC7C4B13-B166-90DF-1AB8-045710D6BCA6}"/>
              </a:ext>
            </a:extLst>
          </p:cNvPr>
          <p:cNvPicPr>
            <a:picLocks noChangeAspect="1"/>
          </p:cNvPicPr>
          <p:nvPr/>
        </p:nvPicPr>
        <p:blipFill>
          <a:blip r:embed="rId2"/>
          <a:stretch>
            <a:fillRect/>
          </a:stretch>
        </p:blipFill>
        <p:spPr>
          <a:xfrm>
            <a:off x="516734" y="2805075"/>
            <a:ext cx="5354080" cy="2698765"/>
          </a:xfrm>
          <a:prstGeom prst="rect">
            <a:avLst/>
          </a:prstGeom>
        </p:spPr>
      </p:pic>
      <p:sp>
        <p:nvSpPr>
          <p:cNvPr id="5" name="TextBox 4">
            <a:extLst>
              <a:ext uri="{FF2B5EF4-FFF2-40B4-BE49-F238E27FC236}">
                <a16:creationId xmlns:a16="http://schemas.microsoft.com/office/drawing/2014/main" id="{CBB884A8-A784-829F-A96C-1C783D624CD7}"/>
              </a:ext>
            </a:extLst>
          </p:cNvPr>
          <p:cNvSpPr txBox="1"/>
          <p:nvPr/>
        </p:nvSpPr>
        <p:spPr>
          <a:xfrm>
            <a:off x="516734" y="5650566"/>
            <a:ext cx="5354080" cy="540719"/>
          </a:xfrm>
          <a:prstGeom prst="rect">
            <a:avLst/>
          </a:prstGeom>
          <a:solidFill>
            <a:srgbClr val="000000">
              <a:alpha val="50000"/>
            </a:srgbClr>
          </a:solidFill>
          <a:ln>
            <a:noFill/>
          </a:ln>
        </p:spPr>
        <p:txBody>
          <a:bodyPr wrap="square" rtlCol="0" anchor="ctr">
            <a:noAutofit/>
          </a:bodyPr>
          <a:lstStyle/>
          <a:p>
            <a:pPr algn="ctr" defTabSz="1389888">
              <a:spcAft>
                <a:spcPts val="912"/>
              </a:spcAft>
            </a:pPr>
            <a:r>
              <a:rPr lang="en-US" sz="1976" kern="1200" dirty="0">
                <a:solidFill>
                  <a:srgbClr val="555555"/>
                </a:solidFill>
                <a:latin typeface="AkayaTelivigala" pitchFamily="2" charset="77"/>
                <a:ea typeface="+mn-ea"/>
                <a:cs typeface="+mn-cs"/>
              </a:rPr>
              <a:t>Heating Load</a:t>
            </a:r>
            <a:endParaRPr lang="en-US" sz="1300" dirty="0">
              <a:solidFill>
                <a:srgbClr val="FFFFFF"/>
              </a:solidFill>
              <a:latin typeface="AkayaTelivigala" pitchFamily="2" charset="77"/>
              <a:cs typeface="AkayaTelivigala" pitchFamily="2" charset="77"/>
            </a:endParaRPr>
          </a:p>
        </p:txBody>
      </p:sp>
      <p:pic>
        <p:nvPicPr>
          <p:cNvPr id="7" name="Picture 6" descr="A graph of energy efficiency&#10;&#10;Description automatically generated">
            <a:extLst>
              <a:ext uri="{FF2B5EF4-FFF2-40B4-BE49-F238E27FC236}">
                <a16:creationId xmlns:a16="http://schemas.microsoft.com/office/drawing/2014/main" id="{E14AF2DC-8F8B-DE75-229B-727FDD246B92}"/>
              </a:ext>
            </a:extLst>
          </p:cNvPr>
          <p:cNvPicPr>
            <a:picLocks noChangeAspect="1"/>
          </p:cNvPicPr>
          <p:nvPr/>
        </p:nvPicPr>
        <p:blipFill>
          <a:blip r:embed="rId3"/>
          <a:stretch>
            <a:fillRect/>
          </a:stretch>
        </p:blipFill>
        <p:spPr>
          <a:xfrm>
            <a:off x="6096000" y="1862473"/>
            <a:ext cx="5498915" cy="2698765"/>
          </a:xfrm>
          <a:prstGeom prst="rect">
            <a:avLst/>
          </a:prstGeom>
        </p:spPr>
      </p:pic>
      <p:sp>
        <p:nvSpPr>
          <p:cNvPr id="8" name="TextBox 7">
            <a:extLst>
              <a:ext uri="{FF2B5EF4-FFF2-40B4-BE49-F238E27FC236}">
                <a16:creationId xmlns:a16="http://schemas.microsoft.com/office/drawing/2014/main" id="{8814DFB6-BBFF-C50F-3750-DA63EA93592D}"/>
              </a:ext>
            </a:extLst>
          </p:cNvPr>
          <p:cNvSpPr txBox="1"/>
          <p:nvPr/>
        </p:nvSpPr>
        <p:spPr>
          <a:xfrm>
            <a:off x="6176351" y="4686201"/>
            <a:ext cx="5498915" cy="540719"/>
          </a:xfrm>
          <a:prstGeom prst="rect">
            <a:avLst/>
          </a:prstGeom>
          <a:solidFill>
            <a:srgbClr val="000000">
              <a:alpha val="50000"/>
            </a:srgbClr>
          </a:solidFill>
          <a:ln>
            <a:noFill/>
          </a:ln>
        </p:spPr>
        <p:txBody>
          <a:bodyPr wrap="square" rtlCol="0" anchor="ctr">
            <a:noAutofit/>
          </a:bodyPr>
          <a:lstStyle/>
          <a:p>
            <a:pPr algn="ctr" defTabSz="1389888">
              <a:spcAft>
                <a:spcPts val="912"/>
              </a:spcAft>
            </a:pPr>
            <a:r>
              <a:rPr lang="en-US" sz="1976" kern="1200" dirty="0">
                <a:solidFill>
                  <a:srgbClr val="555555"/>
                </a:solidFill>
                <a:latin typeface="AkayaTelivigala" pitchFamily="2" charset="77"/>
                <a:ea typeface="+mn-ea"/>
                <a:cs typeface="+mn-cs"/>
              </a:rPr>
              <a:t>Cooling Load</a:t>
            </a:r>
            <a:endParaRPr lang="en-US" sz="1300" dirty="0">
              <a:solidFill>
                <a:srgbClr val="FFFFFF"/>
              </a:solidFill>
              <a:latin typeface="AkayaTelivigala" pitchFamily="2" charset="77"/>
              <a:cs typeface="AkayaTelivigala" pitchFamily="2" charset="77"/>
            </a:endParaRPr>
          </a:p>
        </p:txBody>
      </p:sp>
    </p:spTree>
    <p:extLst>
      <p:ext uri="{BB962C8B-B14F-4D97-AF65-F5344CB8AC3E}">
        <p14:creationId xmlns:p14="http://schemas.microsoft.com/office/powerpoint/2010/main" val="390499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8" name="Straight Connector 47">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A34B34C-EAD7-811B-2970-3AC7E1BD0975}"/>
              </a:ext>
            </a:extLst>
          </p:cNvPr>
          <p:cNvSpPr>
            <a:spLocks noGrp="1"/>
          </p:cNvSpPr>
          <p:nvPr>
            <p:ph type="title"/>
          </p:nvPr>
        </p:nvSpPr>
        <p:spPr>
          <a:xfrm>
            <a:off x="285457" y="5103102"/>
            <a:ext cx="5071221" cy="1179167"/>
          </a:xfrm>
          <a:noFill/>
        </p:spPr>
        <p:txBody>
          <a:bodyPr vert="horz" lIns="91440" tIns="45720" rIns="91440" bIns="45720" rtlCol="0" anchor="t">
            <a:normAutofit/>
          </a:bodyPr>
          <a:lstStyle/>
          <a:p>
            <a:r>
              <a:rPr lang="en-US" sz="4800" kern="1200" dirty="0">
                <a:solidFill>
                  <a:schemeClr val="bg1"/>
                </a:solidFill>
                <a:latin typeface="AkayaTelivigala" pitchFamily="2" charset="77"/>
                <a:cs typeface="AkayaTelivigala" pitchFamily="2" charset="77"/>
              </a:rPr>
              <a:t>Statistical</a:t>
            </a:r>
            <a:r>
              <a:rPr lang="en-US" sz="4800" kern="1200" dirty="0">
                <a:solidFill>
                  <a:schemeClr val="bg1"/>
                </a:solidFill>
                <a:latin typeface="+mj-lt"/>
                <a:ea typeface="+mj-ea"/>
                <a:cs typeface="+mj-cs"/>
              </a:rPr>
              <a:t> </a:t>
            </a:r>
            <a:r>
              <a:rPr lang="en-US" sz="4800" kern="1200" dirty="0">
                <a:solidFill>
                  <a:schemeClr val="bg1"/>
                </a:solidFill>
                <a:latin typeface="AkayaTelivigala" pitchFamily="2" charset="77"/>
                <a:cs typeface="AkayaTelivigala" pitchFamily="2" charset="77"/>
              </a:rPr>
              <a:t>Analysis</a:t>
            </a:r>
            <a:r>
              <a:rPr lang="en-US" sz="4800" kern="1200" dirty="0">
                <a:solidFill>
                  <a:schemeClr val="bg1"/>
                </a:solidFill>
                <a:latin typeface="+mj-lt"/>
                <a:ea typeface="+mj-ea"/>
                <a:cs typeface="+mj-cs"/>
              </a:rPr>
              <a:t> </a:t>
            </a:r>
          </a:p>
        </p:txBody>
      </p:sp>
      <p:pic>
        <p:nvPicPr>
          <p:cNvPr id="6" name="Picture 5" descr="A screenshot of a computer screen&#10;&#10;Description automatically generated">
            <a:extLst>
              <a:ext uri="{FF2B5EF4-FFF2-40B4-BE49-F238E27FC236}">
                <a16:creationId xmlns:a16="http://schemas.microsoft.com/office/drawing/2014/main" id="{0F967E45-433C-F57D-A352-67001B34F9EF}"/>
              </a:ext>
            </a:extLst>
          </p:cNvPr>
          <p:cNvPicPr>
            <a:picLocks noChangeAspect="1"/>
          </p:cNvPicPr>
          <p:nvPr/>
        </p:nvPicPr>
        <p:blipFill>
          <a:blip r:embed="rId2"/>
          <a:stretch>
            <a:fillRect/>
          </a:stretch>
        </p:blipFill>
        <p:spPr>
          <a:xfrm>
            <a:off x="280197" y="731707"/>
            <a:ext cx="11576908" cy="3361893"/>
          </a:xfrm>
          <a:prstGeom prst="rect">
            <a:avLst/>
          </a:prstGeom>
        </p:spPr>
      </p:pic>
      <p:grpSp>
        <p:nvGrpSpPr>
          <p:cNvPr id="53" name="Group 52">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4" name="Straight Connector 53">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ED4842-E016-D4DE-5833-81C1CDF019DE}"/>
              </a:ext>
            </a:extLst>
          </p:cNvPr>
          <p:cNvSpPr txBox="1"/>
          <p:nvPr/>
        </p:nvSpPr>
        <p:spPr>
          <a:xfrm>
            <a:off x="5602545" y="4685568"/>
            <a:ext cx="5549111"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solidFill>
                  <a:schemeClr val="bg1"/>
                </a:solidFill>
                <a:latin typeface="AkayaTelivigala" pitchFamily="2" charset="77"/>
                <a:cs typeface="AkayaTelivigala" pitchFamily="2" charset="77"/>
              </a:rPr>
              <a:t>Statistical analysis is used to analyze and present data in such a way that it is easy to interpret. </a:t>
            </a:r>
          </a:p>
          <a:p>
            <a:pPr>
              <a:lnSpc>
                <a:spcPct val="90000"/>
              </a:lnSpc>
              <a:spcAft>
                <a:spcPts val="600"/>
              </a:spcAft>
            </a:pPr>
            <a:endParaRPr lang="en-US" dirty="0">
              <a:solidFill>
                <a:schemeClr val="bg1"/>
              </a:solidFill>
              <a:latin typeface="AkayaTelivigala" pitchFamily="2" charset="77"/>
              <a:cs typeface="AkayaTelivigala" pitchFamily="2" charset="77"/>
            </a:endParaRPr>
          </a:p>
          <a:p>
            <a:pPr indent="-228600">
              <a:lnSpc>
                <a:spcPct val="90000"/>
              </a:lnSpc>
              <a:spcAft>
                <a:spcPts val="600"/>
              </a:spcAft>
              <a:buFont typeface="Arial" panose="020B0604020202020204" pitchFamily="34" charset="0"/>
              <a:buChar char="•"/>
            </a:pPr>
            <a:r>
              <a:rPr lang="en-US" dirty="0">
                <a:solidFill>
                  <a:schemeClr val="bg1"/>
                </a:solidFill>
                <a:latin typeface="AkayaTelivigala" pitchFamily="2" charset="77"/>
                <a:cs typeface="AkayaTelivigala" pitchFamily="2" charset="77"/>
              </a:rPr>
              <a:t>Using </a:t>
            </a:r>
            <a:r>
              <a:rPr lang="en-US" b="1" dirty="0">
                <a:solidFill>
                  <a:schemeClr val="bg1"/>
                </a:solidFill>
                <a:latin typeface="AkayaTelivigala" pitchFamily="2" charset="77"/>
                <a:cs typeface="AkayaTelivigala" pitchFamily="2" charset="77"/>
              </a:rPr>
              <a:t>summary()</a:t>
            </a:r>
            <a:r>
              <a:rPr lang="en-US" dirty="0">
                <a:solidFill>
                  <a:schemeClr val="bg1"/>
                </a:solidFill>
                <a:latin typeface="AkayaTelivigala" pitchFamily="2" charset="77"/>
                <a:cs typeface="AkayaTelivigala" pitchFamily="2" charset="77"/>
              </a:rPr>
              <a:t> function we can get an overview of data. </a:t>
            </a:r>
          </a:p>
        </p:txBody>
      </p:sp>
    </p:spTree>
    <p:extLst>
      <p:ext uri="{BB962C8B-B14F-4D97-AF65-F5344CB8AC3E}">
        <p14:creationId xmlns:p14="http://schemas.microsoft.com/office/powerpoint/2010/main" val="178224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3904</TotalTime>
  <Words>1450</Words>
  <Application>Microsoft Macintosh PowerPoint</Application>
  <PresentationFormat>Widescreen</PresentationFormat>
  <Paragraphs>173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AkayaTelivigala</vt:lpstr>
      <vt:lpstr>Arial</vt:lpstr>
      <vt:lpstr>Calibri</vt:lpstr>
      <vt:lpstr>Calibri Light</vt:lpstr>
      <vt:lpstr>Copperplate Gothic Bold</vt:lpstr>
      <vt:lpstr>Times New Roman</vt:lpstr>
      <vt:lpstr>Office Theme</vt:lpstr>
      <vt:lpstr>BUA 751 : Machine Learning for Business</vt:lpstr>
      <vt:lpstr>Dataset Description </vt:lpstr>
      <vt:lpstr>Visualization </vt:lpstr>
      <vt:lpstr>Visualization </vt:lpstr>
      <vt:lpstr>Visualization </vt:lpstr>
      <vt:lpstr>Histograms  </vt:lpstr>
      <vt:lpstr>Histogram </vt:lpstr>
      <vt:lpstr>Histogram for output </vt:lpstr>
      <vt:lpstr>Statistical Analysis </vt:lpstr>
      <vt:lpstr>Statistical Analysis </vt:lpstr>
      <vt:lpstr>Correlation Matrix</vt:lpstr>
      <vt:lpstr>Linear Regression</vt:lpstr>
      <vt:lpstr>Linear Regression</vt:lpstr>
      <vt:lpstr>VIF</vt:lpstr>
      <vt:lpstr>Assigned Categories according to Quartile </vt:lpstr>
      <vt:lpstr>Perceptron</vt:lpstr>
      <vt:lpstr>Perceptron – loops</vt:lpstr>
      <vt:lpstr>Perceptron – iteration 1</vt:lpstr>
      <vt:lpstr>Perceptron – iteration 2</vt:lpstr>
      <vt:lpstr>Perceptron – iteration 3</vt:lpstr>
      <vt:lpstr>Perceptron – iteration 4</vt:lpstr>
      <vt:lpstr>Perceptron – iteration 5</vt:lpstr>
      <vt:lpstr>Accuracy of all 5 iteration of Perceptron model</vt:lpstr>
      <vt:lpstr>SVM</vt:lpstr>
      <vt:lpstr>Support Vector Machine – Model 1 </vt:lpstr>
      <vt:lpstr>Support Vector Machine – Model 1 </vt:lpstr>
      <vt:lpstr>Support Vector Machine – Model 2 </vt:lpstr>
      <vt:lpstr>Support Vector Machine – Model 2 </vt:lpstr>
      <vt:lpstr>Neural Network with Multiple Outputs</vt:lpstr>
      <vt:lpstr>Single layer Neural Network </vt:lpstr>
      <vt:lpstr>Visual Representation of the Neural Network</vt:lpstr>
      <vt:lpstr>Two-layer Neural Network </vt:lpstr>
      <vt:lpstr>Visual Representation of the Neural Network</vt:lpstr>
      <vt:lpstr>Accuracy Comparison</vt:lpstr>
      <vt:lpstr>K-Nearest Neighbor Analysis</vt:lpstr>
      <vt:lpstr>K-NN for Heating Load</vt:lpstr>
      <vt:lpstr>K-NN for Cooling Load</vt:lpstr>
      <vt:lpstr>Naïve Bayes</vt:lpstr>
      <vt:lpstr>Naïve Bayes for Heating Load</vt:lpstr>
      <vt:lpstr>Naïve Bayes for Cooling Load</vt:lpstr>
      <vt:lpstr>Which was the best model ?</vt:lpstr>
      <vt:lpstr>Lessons Learnt </vt:lpstr>
      <vt:lpstr>Recommendation for builders for Energy Efficient buildings</vt:lpstr>
      <vt:lpstr>Recommendation for builders for Energy Efficient buildings</vt:lpstr>
      <vt:lpstr>Joke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Prasun Abhishek Sanjay Kumar Singh</dc:creator>
  <cp:lastModifiedBy>Prasun Abhishek Sanjay Kumar Singh</cp:lastModifiedBy>
  <cp:revision>22</cp:revision>
  <dcterms:created xsi:type="dcterms:W3CDTF">2023-12-07T21:17:49Z</dcterms:created>
  <dcterms:modified xsi:type="dcterms:W3CDTF">2023-12-11T17:33:07Z</dcterms:modified>
</cp:coreProperties>
</file>